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3"/>
  </p:notesMasterIdLst>
  <p:handoutMasterIdLst>
    <p:handoutMasterId r:id="rId64"/>
  </p:handoutMasterIdLst>
  <p:sldIdLst>
    <p:sldId id="256" r:id="rId5"/>
    <p:sldId id="277" r:id="rId6"/>
    <p:sldId id="293" r:id="rId7"/>
    <p:sldId id="394" r:id="rId8"/>
    <p:sldId id="421" r:id="rId9"/>
    <p:sldId id="422" r:id="rId10"/>
    <p:sldId id="423" r:id="rId11"/>
    <p:sldId id="395" r:id="rId12"/>
    <p:sldId id="396" r:id="rId13"/>
    <p:sldId id="412" r:id="rId14"/>
    <p:sldId id="397" r:id="rId15"/>
    <p:sldId id="404" r:id="rId16"/>
    <p:sldId id="413" r:id="rId17"/>
    <p:sldId id="405" r:id="rId18"/>
    <p:sldId id="398" r:id="rId19"/>
    <p:sldId id="399" r:id="rId20"/>
    <p:sldId id="403" r:id="rId21"/>
    <p:sldId id="406" r:id="rId22"/>
    <p:sldId id="401" r:id="rId23"/>
    <p:sldId id="414" r:id="rId24"/>
    <p:sldId id="407" r:id="rId25"/>
    <p:sldId id="408" r:id="rId26"/>
    <p:sldId id="409" r:id="rId27"/>
    <p:sldId id="415" r:id="rId28"/>
    <p:sldId id="424" r:id="rId29"/>
    <p:sldId id="410" r:id="rId30"/>
    <p:sldId id="416" r:id="rId31"/>
    <p:sldId id="365" r:id="rId32"/>
    <p:sldId id="417" r:id="rId33"/>
    <p:sldId id="382" r:id="rId34"/>
    <p:sldId id="383" r:id="rId35"/>
    <p:sldId id="384" r:id="rId36"/>
    <p:sldId id="419" r:id="rId37"/>
    <p:sldId id="420" r:id="rId38"/>
    <p:sldId id="385" r:id="rId39"/>
    <p:sldId id="386" r:id="rId40"/>
    <p:sldId id="387" r:id="rId41"/>
    <p:sldId id="425" r:id="rId42"/>
    <p:sldId id="426" r:id="rId43"/>
    <p:sldId id="427" r:id="rId44"/>
    <p:sldId id="428" r:id="rId45"/>
    <p:sldId id="429" r:id="rId46"/>
    <p:sldId id="430" r:id="rId47"/>
    <p:sldId id="431" r:id="rId48"/>
    <p:sldId id="432" r:id="rId49"/>
    <p:sldId id="433" r:id="rId50"/>
    <p:sldId id="434" r:id="rId51"/>
    <p:sldId id="435" r:id="rId52"/>
    <p:sldId id="436" r:id="rId53"/>
    <p:sldId id="437" r:id="rId54"/>
    <p:sldId id="438" r:id="rId55"/>
    <p:sldId id="439" r:id="rId56"/>
    <p:sldId id="440" r:id="rId57"/>
    <p:sldId id="441" r:id="rId58"/>
    <p:sldId id="442" r:id="rId59"/>
    <p:sldId id="443" r:id="rId60"/>
    <p:sldId id="444" r:id="rId61"/>
    <p:sldId id="445"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9105" autoAdjust="0"/>
  </p:normalViewPr>
  <p:slideViewPr>
    <p:cSldViewPr snapToGrid="0">
      <p:cViewPr varScale="1">
        <p:scale>
          <a:sx n="61" d="100"/>
          <a:sy n="61" d="100"/>
        </p:scale>
        <p:origin x="1098" y="7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7/7/2024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7/7/2024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editing a high-resolution video – this can take hours on a local computer. However, by offloading the processing to the cloud's powerful servers, you can significantly reduce the processing time. The same principle applies to complex scientific simulations or large-scale data analysis tasks. Offloading these intensive workloads to the cloud frees up your local resources and allows you to complete tasks faster and more efficiently.</a:t>
            </a:r>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1723718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providers maintain detailed logs of user activity and system events within the cloud environment. These logs can be crucial for various purposes, such as troubleshooting issues, identifying suspicious activity, or conducting forensics in case of a security breach. The ability to access and analyze these logs allows for better understanding of cloud operations and helps maintain a secure and reliable environment.</a:t>
            </a:r>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608154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UEBA:</a:t>
            </a:r>
            <a:r>
              <a:rPr lang="en-US" dirty="0"/>
              <a:t> User and Entity Behavior Analytics</a:t>
            </a:r>
          </a:p>
          <a:p>
            <a:r>
              <a:rPr lang="en-US" b="1" dirty="0"/>
              <a:t>SIEM:</a:t>
            </a:r>
            <a:r>
              <a:rPr lang="en-US" dirty="0"/>
              <a:t> Security Information and Event Management</a:t>
            </a:r>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2997427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HIPAA (Health Insurance Portability and Accountability Act):</a:t>
            </a:r>
            <a:endParaRPr lang="en-US" dirty="0"/>
          </a:p>
          <a:p>
            <a:pPr>
              <a:buFont typeface="Arial" panose="020B0604020202020204" pitchFamily="34" charset="0"/>
              <a:buChar char="•"/>
            </a:pPr>
            <a:r>
              <a:rPr lang="en-US" dirty="0"/>
              <a:t>Still applies to covered entities (healthcare providers, health plans, and healthcare clearinghouses) that transmit, store, or process electronic protected health information (ePHI) in the cloud.</a:t>
            </a:r>
          </a:p>
          <a:p>
            <a:pPr>
              <a:buFont typeface="Arial" panose="020B0604020202020204" pitchFamily="34" charset="0"/>
              <a:buChar char="•"/>
            </a:pPr>
            <a:r>
              <a:rPr lang="en-US" dirty="0"/>
              <a:t>Cloud providers are considered Business Associates under HIPAA, requiring them to sign a Business Associate Agreement (BAA) outlining their responsibilities for protecting ePHI.</a:t>
            </a:r>
          </a:p>
          <a:p>
            <a:r>
              <a:rPr lang="en-US" b="1" dirty="0"/>
              <a:t>PCI DSS (Payment Card Industry Data Security Standard):</a:t>
            </a:r>
            <a:endParaRPr lang="en-US" dirty="0"/>
          </a:p>
          <a:p>
            <a:pPr>
              <a:buFont typeface="Arial" panose="020B0604020202020204" pitchFamily="34" charset="0"/>
              <a:buChar char="•"/>
            </a:pPr>
            <a:r>
              <a:rPr lang="en-US" dirty="0"/>
              <a:t>Still applies to organizations that accept, transmit, or store credit card data in the cloud.</a:t>
            </a:r>
          </a:p>
          <a:p>
            <a:pPr>
              <a:buFont typeface="Arial" panose="020B0604020202020204" pitchFamily="34" charset="0"/>
              <a:buChar char="•"/>
            </a:pPr>
            <a:r>
              <a:rPr lang="en-US" dirty="0"/>
              <a:t>Cloud providers that handle cardholder data must also adhere to PCI DSS requirements.</a:t>
            </a:r>
          </a:p>
          <a:p>
            <a:pPr>
              <a:buFont typeface="Arial" panose="020B0604020202020204" pitchFamily="34" charset="0"/>
              <a:buChar char="•"/>
            </a:pPr>
            <a:r>
              <a:rPr lang="en-US" dirty="0"/>
              <a:t>Shared responsibility applies - organizations are responsible for securing their applications and data, while cloud providers secure the underlying infrastructure.</a:t>
            </a:r>
          </a:p>
          <a:p>
            <a:r>
              <a:rPr lang="en-US" b="1" dirty="0"/>
              <a:t>GDPR (General Data Protection Regulation):</a:t>
            </a:r>
            <a:endParaRPr lang="en-US" dirty="0"/>
          </a:p>
          <a:p>
            <a:pPr>
              <a:buFont typeface="Arial" panose="020B0604020202020204" pitchFamily="34" charset="0"/>
              <a:buChar char="•"/>
            </a:pPr>
            <a:r>
              <a:rPr lang="en-US" dirty="0"/>
              <a:t>Applies to organizations processing the personal data of individuals located in the EU or EEA, regardless of the organization's location.</a:t>
            </a:r>
          </a:p>
          <a:p>
            <a:pPr>
              <a:buFont typeface="Arial" panose="020B0604020202020204" pitchFamily="34" charset="0"/>
              <a:buChar char="•"/>
            </a:pPr>
            <a:r>
              <a:rPr lang="en-US" dirty="0"/>
              <a:t>Cloud providers operating within the EU/EEA or processing data of EU/EEA residents must comply with GDPR.</a:t>
            </a:r>
          </a:p>
          <a:p>
            <a:pPr>
              <a:buFont typeface="Arial" panose="020B0604020202020204" pitchFamily="34" charset="0"/>
              <a:buChar char="•"/>
            </a:pPr>
            <a:r>
              <a:rPr lang="en-US" dirty="0"/>
              <a:t>Organizations using cloud services should ensure their cloud provider offers GDPR-compliant solutions.</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22</a:t>
            </a:fld>
            <a:endParaRPr lang="en-US" dirty="0"/>
          </a:p>
        </p:txBody>
      </p:sp>
    </p:spTree>
    <p:extLst>
      <p:ext uri="{BB962C8B-B14F-4D97-AF65-F5344CB8AC3E}">
        <p14:creationId xmlns:p14="http://schemas.microsoft.com/office/powerpoint/2010/main" val="3739468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limitations of the public internet, particularly performance and reliability, can be addressed through Accelerated Internet solutions. These solutions leverage specialized network providers that offer dedicated or prioritized pathways for cloud traffic. Unlike the public internet, where data packets travel across various routes depending on real-time network conditions, Accelerated Internet utilizes pre-defined, optimized routes specifically designed for cloud traffic. This optimization translates to significant improvements in performance, with reduced latency (delays) and jitter (variations in latency) in data transmission. This enhanced consistency is crucial for applications requiring real-time responsiveness, such as video conferencing, online gaming, or cloud-based virtual desktops.</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26</a:t>
            </a:fld>
            <a:endParaRPr lang="en-US" dirty="0"/>
          </a:p>
        </p:txBody>
      </p:sp>
    </p:spTree>
    <p:extLst>
      <p:ext uri="{BB962C8B-B14F-4D97-AF65-F5344CB8AC3E}">
        <p14:creationId xmlns:p14="http://schemas.microsoft.com/office/powerpoint/2010/main" val="3163552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Optimized Internet Overlay approach merges the accessibility of the public internet with the performance and security benefits of a dedicated network. Imagine the public internet as a highway system, and the optimized overlay network as a dedicated express lane specifically designed for cloud traffic. Data travels through secure, private tunnels within the overlay network, offering enhanced security compared to the public internet. Encryption scrambles the data during transmission, making it unreadable even if intercepted. Additionally, optimized internet overlay networks employ traffic prioritization and congestion control mechanisms. This ensures your cloud traffic receives priority treatment, minimizing delays and jitter caused by congested public internet routes. This approach delivers a more consistent and reliable user experience, particularly for bandwidth-intensive applications or geographically dispersed locations.</a:t>
            </a:r>
          </a:p>
        </p:txBody>
      </p:sp>
      <p:sp>
        <p:nvSpPr>
          <p:cNvPr id="4" name="Slide Number Placeholder 3"/>
          <p:cNvSpPr>
            <a:spLocks noGrp="1"/>
          </p:cNvSpPr>
          <p:nvPr>
            <p:ph type="sldNum" sz="quarter" idx="5"/>
          </p:nvPr>
        </p:nvSpPr>
        <p:spPr/>
        <p:txBody>
          <a:bodyPr/>
          <a:lstStyle/>
          <a:p>
            <a:fld id="{10895658-EA1F-4910-80AB-4DA76E167475}" type="slidenum">
              <a:rPr lang="en-US" smtClean="0"/>
              <a:t>28</a:t>
            </a:fld>
            <a:endParaRPr lang="en-US" dirty="0"/>
          </a:p>
        </p:txBody>
      </p:sp>
    </p:spTree>
    <p:extLst>
      <p:ext uri="{BB962C8B-B14F-4D97-AF65-F5344CB8AC3E}">
        <p14:creationId xmlns:p14="http://schemas.microsoft.com/office/powerpoint/2010/main" val="3866801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Complexity: Setting up an optimized internet overlay network might involve additional configuration compared to the public internet. Some solutions may require installing software or hardware components at the user's premises.</a:t>
            </a:r>
          </a:p>
          <a:p>
            <a:pPr algn="just"/>
            <a:r>
              <a:rPr lang="en-US" dirty="0"/>
              <a:t>Cost: While generally more expensive than the public internet, optimized internet overlay solutions often offer a more cost-effective alternative to dedicated leased lines.</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29</a:t>
            </a:fld>
            <a:endParaRPr lang="en-US" dirty="0"/>
          </a:p>
        </p:txBody>
      </p:sp>
    </p:spTree>
    <p:extLst>
      <p:ext uri="{BB962C8B-B14F-4D97-AF65-F5344CB8AC3E}">
        <p14:creationId xmlns:p14="http://schemas.microsoft.com/office/powerpoint/2010/main" val="3340846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F1F1F"/>
              </a:solidFill>
              <a:effectLst/>
              <a:highlight>
                <a:srgbClr val="FFFFFF"/>
              </a:highlight>
              <a:latin typeface="Google Sans"/>
            </a:endParaRPr>
          </a:p>
        </p:txBody>
      </p:sp>
      <p:sp>
        <p:nvSpPr>
          <p:cNvPr id="4" name="Slide Number Placeholder 3"/>
          <p:cNvSpPr>
            <a:spLocks noGrp="1"/>
          </p:cNvSpPr>
          <p:nvPr>
            <p:ph type="sldNum" sz="quarter" idx="5"/>
          </p:nvPr>
        </p:nvSpPr>
        <p:spPr/>
        <p:txBody>
          <a:bodyPr/>
          <a:lstStyle/>
          <a:p>
            <a:fld id="{10895658-EA1F-4910-80AB-4DA76E167475}" type="slidenum">
              <a:rPr lang="en-US" smtClean="0"/>
              <a:t>30</a:t>
            </a:fld>
            <a:endParaRPr lang="en-US" dirty="0"/>
          </a:p>
        </p:txBody>
      </p:sp>
    </p:spTree>
    <p:extLst>
      <p:ext uri="{BB962C8B-B14F-4D97-AF65-F5344CB8AC3E}">
        <p14:creationId xmlns:p14="http://schemas.microsoft.com/office/powerpoint/2010/main" val="442502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F1F1F"/>
              </a:solidFill>
              <a:effectLst/>
              <a:highlight>
                <a:srgbClr val="FFFFFF"/>
              </a:highlight>
              <a:latin typeface="Google Sans"/>
            </a:endParaRPr>
          </a:p>
        </p:txBody>
      </p:sp>
      <p:sp>
        <p:nvSpPr>
          <p:cNvPr id="4" name="Slide Number Placeholder 3"/>
          <p:cNvSpPr>
            <a:spLocks noGrp="1"/>
          </p:cNvSpPr>
          <p:nvPr>
            <p:ph type="sldNum" sz="quarter" idx="5"/>
          </p:nvPr>
        </p:nvSpPr>
        <p:spPr/>
        <p:txBody>
          <a:bodyPr/>
          <a:lstStyle/>
          <a:p>
            <a:fld id="{10895658-EA1F-4910-80AB-4DA76E167475}" type="slidenum">
              <a:rPr lang="en-US" smtClean="0"/>
              <a:t>31</a:t>
            </a:fld>
            <a:endParaRPr lang="en-US" dirty="0"/>
          </a:p>
        </p:txBody>
      </p:sp>
    </p:spTree>
    <p:extLst>
      <p:ext uri="{BB962C8B-B14F-4D97-AF65-F5344CB8AC3E}">
        <p14:creationId xmlns:p14="http://schemas.microsoft.com/office/powerpoint/2010/main" val="2095800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F1F1F"/>
              </a:solidFill>
              <a:effectLst/>
              <a:highlight>
                <a:srgbClr val="FFFFFF"/>
              </a:highlight>
              <a:latin typeface="Google Sans"/>
            </a:endParaRPr>
          </a:p>
        </p:txBody>
      </p:sp>
      <p:sp>
        <p:nvSpPr>
          <p:cNvPr id="4" name="Slide Number Placeholder 3"/>
          <p:cNvSpPr>
            <a:spLocks noGrp="1"/>
          </p:cNvSpPr>
          <p:nvPr>
            <p:ph type="sldNum" sz="quarter" idx="5"/>
          </p:nvPr>
        </p:nvSpPr>
        <p:spPr/>
        <p:txBody>
          <a:bodyPr/>
          <a:lstStyle/>
          <a:p>
            <a:fld id="{10895658-EA1F-4910-80AB-4DA76E167475}" type="slidenum">
              <a:rPr lang="en-US" smtClean="0"/>
              <a:t>32</a:t>
            </a:fld>
            <a:endParaRPr lang="en-US" dirty="0"/>
          </a:p>
        </p:txBody>
      </p:sp>
    </p:spTree>
    <p:extLst>
      <p:ext uri="{BB962C8B-B14F-4D97-AF65-F5344CB8AC3E}">
        <p14:creationId xmlns:p14="http://schemas.microsoft.com/office/powerpoint/2010/main" val="2996261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Site-to-Site VPN (Virtual Private Network) is a fundamental technology in advanced cloud networking. It establishes a secure and encrypted tunnel between your on-premises network and a cloud provider's network. Imagine a private passage built within a public highway system. This analogy represents the VPN tunnel, where data travels securely over the public internet without being exposed to potential threats. </a:t>
            </a:r>
          </a:p>
        </p:txBody>
      </p:sp>
      <p:sp>
        <p:nvSpPr>
          <p:cNvPr id="4" name="Slide Number Placeholder 3"/>
          <p:cNvSpPr>
            <a:spLocks noGrp="1"/>
          </p:cNvSpPr>
          <p:nvPr>
            <p:ph type="sldNum" sz="quarter" idx="5"/>
          </p:nvPr>
        </p:nvSpPr>
        <p:spPr/>
        <p:txBody>
          <a:bodyPr/>
          <a:lstStyle/>
          <a:p>
            <a:fld id="{10895658-EA1F-4910-80AB-4DA76E167475}" type="slidenum">
              <a:rPr lang="en-US" smtClean="0"/>
              <a:t>33</a:t>
            </a:fld>
            <a:endParaRPr lang="en-US" dirty="0"/>
          </a:p>
        </p:txBody>
      </p:sp>
    </p:spTree>
    <p:extLst>
      <p:ext uri="{BB962C8B-B14F-4D97-AF65-F5344CB8AC3E}">
        <p14:creationId xmlns:p14="http://schemas.microsoft.com/office/powerpoint/2010/main" val="2062190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highlight>
                  <a:srgbClr val="FFFFFF"/>
                </a:highlight>
                <a:latin typeface="Google Sans"/>
              </a:rPr>
              <a:t>Understanding the roles of cloud providers and cloud consumers is essential in advanced cloud networking. Here's a breakdown of each:</a:t>
            </a:r>
          </a:p>
          <a:p>
            <a:endParaRPr lang="en-US" b="0" i="0" dirty="0">
              <a:solidFill>
                <a:srgbClr val="1F1F1F"/>
              </a:solidFill>
              <a:effectLst/>
              <a:highlight>
                <a:srgbClr val="FFFFFF"/>
              </a:highlight>
              <a:latin typeface="Google Sans"/>
            </a:endParaRPr>
          </a:p>
          <a:p>
            <a:r>
              <a:rPr lang="en-US" b="0" i="0" dirty="0">
                <a:solidFill>
                  <a:srgbClr val="1F1F1F"/>
                </a:solidFill>
                <a:effectLst/>
                <a:highlight>
                  <a:srgbClr val="FFFFFF"/>
                </a:highlight>
                <a:latin typeface="Google Sans"/>
              </a:rPr>
              <a:t>Cloud Providers: These companies operate vast data centers housing the hardware and software infrastructure that powers cloud services. They offer a broad range of on-demand cloud computing resources, including servers, storage, databases, networking tools, and more. Popular cloud providers include Amazon Web Services (AWS), Microsoft Azure, and Google Cloud Platform (GCP). These providers are responsible for managing and maintaining the underlying cloud infrastructure, ensuring its reliability and security.</a:t>
            </a:r>
          </a:p>
          <a:p>
            <a:r>
              <a:rPr lang="en-US" b="0" i="0" dirty="0">
                <a:solidFill>
                  <a:srgbClr val="1F1F1F"/>
                </a:solidFill>
                <a:effectLst/>
                <a:highlight>
                  <a:srgbClr val="FFFFFF"/>
                </a:highlight>
                <a:latin typeface="Google Sans"/>
              </a:rPr>
              <a:t>Cloud Consumers: Organizations or individuals who leverage the cloud services offered by cloud providers. They utilize these resources for various purposes, such as deploying and running applications, storing data, and implementing disaster recovery solutions. Cloud consumers are responsible for configuring and managing their specific cloud environment within the provider's platform. This may involve tasks like provisioning resources, defining security controls, and managing access to cloud services.</a:t>
            </a:r>
          </a:p>
          <a:p>
            <a:r>
              <a:rPr lang="en-US" b="0" i="0" dirty="0">
                <a:solidFill>
                  <a:srgbClr val="1F1F1F"/>
                </a:solidFill>
                <a:effectLst/>
                <a:highlight>
                  <a:srgbClr val="FFFFFF"/>
                </a:highlight>
                <a:latin typeface="Google Sans"/>
              </a:rPr>
              <a:t>The interaction between cloud providers and cloud consumers through secure and reliable network connections is the foundation of successful cloud adoption.</a:t>
            </a:r>
          </a:p>
          <a:p>
            <a:endParaRPr lang="en-US" b="0" i="0" dirty="0">
              <a:solidFill>
                <a:srgbClr val="1F1F1F"/>
              </a:solidFill>
              <a:effectLst/>
              <a:highlight>
                <a:srgbClr val="FFFFFF"/>
              </a:highlight>
              <a:latin typeface="Google Sans"/>
            </a:endParaRPr>
          </a:p>
        </p:txBody>
      </p:sp>
      <p:sp>
        <p:nvSpPr>
          <p:cNvPr id="4" name="Slide Number Placeholder 3"/>
          <p:cNvSpPr>
            <a:spLocks noGrp="1"/>
          </p:cNvSpPr>
          <p:nvPr>
            <p:ph type="sldNum" sz="quarter" idx="5"/>
          </p:nvPr>
        </p:nvSpPr>
        <p:spPr/>
        <p:txBody>
          <a:bodyPr/>
          <a:lstStyle/>
          <a:p>
            <a:fld id="{10895658-EA1F-4910-80AB-4DA76E167475}" type="slidenum">
              <a:rPr lang="en-US" smtClean="0"/>
              <a:t>35</a:t>
            </a:fld>
            <a:endParaRPr lang="en-US" dirty="0"/>
          </a:p>
        </p:txBody>
      </p:sp>
    </p:spTree>
    <p:extLst>
      <p:ext uri="{BB962C8B-B14F-4D97-AF65-F5344CB8AC3E}">
        <p14:creationId xmlns:p14="http://schemas.microsoft.com/office/powerpoint/2010/main" val="432214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highlight>
                  <a:srgbClr val="FFFFFF"/>
                </a:highlight>
                <a:latin typeface="Google Sans"/>
              </a:rPr>
              <a:t>Example: </a:t>
            </a:r>
            <a:r>
              <a:rPr lang="en-US" b="0" i="0" dirty="0">
                <a:solidFill>
                  <a:srgbClr val="0D0D0D"/>
                </a:solidFill>
                <a:effectLst/>
                <a:highlight>
                  <a:srgbClr val="FFFFFF"/>
                </a:highlight>
                <a:latin typeface="Söhne"/>
              </a:rPr>
              <a:t>Google App Engine - </a:t>
            </a:r>
            <a:endParaRPr lang="en-US" b="0" i="0" dirty="0">
              <a:solidFill>
                <a:srgbClr val="1F1F1F"/>
              </a:solidFill>
              <a:effectLst/>
              <a:highlight>
                <a:srgbClr val="FFFFFF"/>
              </a:highlight>
              <a:latin typeface="Google Sans"/>
            </a:endParaRPr>
          </a:p>
        </p:txBody>
      </p:sp>
      <p:sp>
        <p:nvSpPr>
          <p:cNvPr id="4" name="Slide Number Placeholder 3"/>
          <p:cNvSpPr>
            <a:spLocks noGrp="1"/>
          </p:cNvSpPr>
          <p:nvPr>
            <p:ph type="sldNum" sz="quarter" idx="5"/>
          </p:nvPr>
        </p:nvSpPr>
        <p:spPr/>
        <p:txBody>
          <a:bodyPr/>
          <a:lstStyle/>
          <a:p>
            <a:fld id="{10895658-EA1F-4910-80AB-4DA76E167475}" type="slidenum">
              <a:rPr lang="en-US" smtClean="0"/>
              <a:t>36</a:t>
            </a:fld>
            <a:endParaRPr lang="en-US" dirty="0"/>
          </a:p>
        </p:txBody>
      </p:sp>
    </p:spTree>
    <p:extLst>
      <p:ext uri="{BB962C8B-B14F-4D97-AF65-F5344CB8AC3E}">
        <p14:creationId xmlns:p14="http://schemas.microsoft.com/office/powerpoint/2010/main" val="3529293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F1F1F"/>
              </a:solidFill>
              <a:effectLst/>
              <a:highlight>
                <a:srgbClr val="FFFFFF"/>
              </a:highlight>
              <a:latin typeface="Google Sans"/>
            </a:endParaRPr>
          </a:p>
        </p:txBody>
      </p:sp>
      <p:sp>
        <p:nvSpPr>
          <p:cNvPr id="4" name="Slide Number Placeholder 3"/>
          <p:cNvSpPr>
            <a:spLocks noGrp="1"/>
          </p:cNvSpPr>
          <p:nvPr>
            <p:ph type="sldNum" sz="quarter" idx="5"/>
          </p:nvPr>
        </p:nvSpPr>
        <p:spPr/>
        <p:txBody>
          <a:bodyPr/>
          <a:lstStyle/>
          <a:p>
            <a:fld id="{10895658-EA1F-4910-80AB-4DA76E167475}" type="slidenum">
              <a:rPr lang="en-US" smtClean="0"/>
              <a:t>37</a:t>
            </a:fld>
            <a:endParaRPr lang="en-US" dirty="0"/>
          </a:p>
        </p:txBody>
      </p:sp>
    </p:spTree>
    <p:extLst>
      <p:ext uri="{BB962C8B-B14F-4D97-AF65-F5344CB8AC3E}">
        <p14:creationId xmlns:p14="http://schemas.microsoft.com/office/powerpoint/2010/main" val="2684277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r>
              <a:rPr lang="en-US" dirty="0"/>
              <a:t>In today's business environment, ensuring high availability of cloud resources is paramount. Redundancy plays a vital role in achieving this objective. Here's a breakdown of the concept and its applications in cloud networking:</a:t>
            </a:r>
          </a:p>
          <a:p>
            <a:endParaRPr lang="en-US" dirty="0"/>
          </a:p>
          <a:p>
            <a:r>
              <a:rPr lang="en-US" dirty="0"/>
              <a:t>Redundancy: This strategy involves having duplicate or backup systems or components in place for critical infrastructure. This ensures that if a primary component fails, a secondary component can take over and maintain operations.</a:t>
            </a:r>
          </a:p>
          <a:p>
            <a:r>
              <a:rPr lang="en-US" dirty="0"/>
              <a:t>Benefits: Redundancy is crucial for achieving high availability of cloud resources. It minimizes downtime and ensures service continuity even if there are failures in the underlying infrastructure. This is particularly critical for mission-critical applications that cannot afford any disruptions.</a:t>
            </a:r>
          </a:p>
          <a:p>
            <a:r>
              <a:rPr lang="en-US" dirty="0"/>
              <a:t>Implementing Redundancy in Cloud Networking:</a:t>
            </a:r>
          </a:p>
          <a:p>
            <a:endParaRPr lang="en-US" dirty="0"/>
          </a:p>
          <a:p>
            <a:r>
              <a:rPr lang="en-US" dirty="0"/>
              <a:t>Here are some examples of how redundancy can be implemented in cloud networking:</a:t>
            </a:r>
          </a:p>
          <a:p>
            <a:endParaRPr lang="en-US" dirty="0"/>
          </a:p>
          <a:p>
            <a:r>
              <a:rPr lang="en-US" dirty="0"/>
              <a:t>Multiple internet connections: Establish a secondary internet connection as a backup in case the primary connection experiences an outage. This ensures your cloud network remains connected even if one internet service provider faces issues.</a:t>
            </a:r>
          </a:p>
          <a:p>
            <a:r>
              <a:rPr lang="en-US" dirty="0"/>
              <a:t>Redundant cloud resources: Within a cloud provider's platform, you can provision additional instances of your cloud resources in geographically dispersed locations. This way, if a failure occurs in one location, your application or service can continue to operate seamlessly using the resources in the alternate location.</a:t>
            </a:r>
          </a:p>
          <a:p>
            <a:r>
              <a:rPr lang="en-US" dirty="0"/>
              <a:t>Multi-cloud strategy: Another approach involves utilizing services from multiple cloud providers. This approach mitigates the risk associated with relying solely on a single provider. If one cloud provider experiences an outage, your cloud resources and services hosted on a different provider can remain operational.</a:t>
            </a:r>
          </a:p>
          <a:p>
            <a:r>
              <a:rPr lang="en-US" dirty="0"/>
              <a:t>By implementing redundancy strategies at various levels, you can design a highly resilient cloud network that can withstand potential failures and maintain service continuity for your critical applications.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39</a:t>
            </a:fld>
            <a:endParaRPr lang="en-US" dirty="0"/>
          </a:p>
        </p:txBody>
      </p:sp>
    </p:spTree>
    <p:extLst>
      <p:ext uri="{BB962C8B-B14F-4D97-AF65-F5344CB8AC3E}">
        <p14:creationId xmlns:p14="http://schemas.microsoft.com/office/powerpoint/2010/main" val="2832221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 Services are the cornerstone of secure access control in the cloud. They ensure that only authorized users can access specific cloud resources and applications. Here are some key examples of Identity Services:</a:t>
            </a:r>
          </a:p>
          <a:p>
            <a:endParaRPr lang="en-US" dirty="0"/>
          </a:p>
          <a:p>
            <a:r>
              <a:rPr lang="en-US" dirty="0"/>
              <a:t>Single Sign-On (SSO): Imagine having to log in individually to every website you visit. SSO eliminates this inconvenience by allowing users to access multiple cloud applications with a single set of login credentials. This streamlines the user experience and reduces the risk of password fatigue, where users resort to weak or reused passwords due to the burden of managing multiple logins.</a:t>
            </a:r>
          </a:p>
          <a:p>
            <a:r>
              <a:rPr lang="en-US" dirty="0"/>
              <a:t>Multi-Factor Authentication (MFA): MFA adds an extra layer of security beyond traditional username and password logins. When enabled, users are required to provide additional verification factors, such as a fingerprint scan, a one-time code received via SMS, or a security token, to gain access. This significantly reduces the risk of unauthorized access even if a user's password is compromised.</a:t>
            </a:r>
          </a:p>
          <a:p>
            <a:r>
              <a:rPr lang="en-US" dirty="0"/>
              <a:t>By implementing robust identity services, organizations can ensure secure access to their cloud resources and safeguard sensitive data.</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41</a:t>
            </a:fld>
            <a:endParaRPr lang="en-US" dirty="0"/>
          </a:p>
        </p:txBody>
      </p:sp>
    </p:spTree>
    <p:extLst>
      <p:ext uri="{BB962C8B-B14F-4D97-AF65-F5344CB8AC3E}">
        <p14:creationId xmlns:p14="http://schemas.microsoft.com/office/powerpoint/2010/main" val="2912819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cloud offers a diverse ecosystem of services, but their true potential is unlocked when they can work together. Integration Services bridge the gap between different cloud applications, enabling them to exchange data and collaborate effectively. Here are some key techniques for cloud application integration:</a:t>
            </a:r>
          </a:p>
          <a:p>
            <a:endParaRPr lang="en-US" dirty="0"/>
          </a:p>
          <a:p>
            <a:r>
              <a:rPr lang="en-US" dirty="0"/>
              <a:t>APIs (Application Programming Interfaces): APIs act as standardized communication channels between applications. They provide a structured way for applications to request and receive data from each other. Imagine an API as a waiter in a restaurant – it takes your order (data request) from one application and delivers it to the kitchen (another application) for processing. The response (data) is then brought back to your table (application) by the waiter (API).</a:t>
            </a:r>
          </a:p>
          <a:p>
            <a:r>
              <a:rPr lang="en-US" dirty="0"/>
              <a:t>Middleware: Middleware acts as a translator and intermediary between different applications. It can handle data format conversions, routing messages, and ensuring smooth communication even if applications use different protocols or technologies. Think of middleware as a multi-lingual interpreter facilitating communication between people who speak different languages.</a:t>
            </a:r>
          </a:p>
          <a:p>
            <a:r>
              <a:rPr lang="en-US" dirty="0"/>
              <a:t>By leveraging integration services and techniques like APIs and middleware, organizations can create a unified cloud environment where applications work together seamlessly, automating workflows, and streamlining operations.</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42</a:t>
            </a:fld>
            <a:endParaRPr lang="en-US" dirty="0"/>
          </a:p>
        </p:txBody>
      </p:sp>
    </p:spTree>
    <p:extLst>
      <p:ext uri="{BB962C8B-B14F-4D97-AF65-F5344CB8AC3E}">
        <p14:creationId xmlns:p14="http://schemas.microsoft.com/office/powerpoint/2010/main" val="1838716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 Services play a crucial role in cloud computing for several reasons:</a:t>
            </a:r>
          </a:p>
          <a:p>
            <a:endParaRPr lang="en-US" dirty="0"/>
          </a:p>
          <a:p>
            <a:r>
              <a:rPr lang="en-US" dirty="0"/>
              <a:t>Secure Access Control: Strong identity management ensures that only authorized users can access specific cloud resources and applications. This is crucial for protecting sensitive data from unauthorized access, breaches</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43</a:t>
            </a:fld>
            <a:endParaRPr lang="en-US" dirty="0"/>
          </a:p>
        </p:txBody>
      </p:sp>
    </p:spTree>
    <p:extLst>
      <p:ext uri="{BB962C8B-B14F-4D97-AF65-F5344CB8AC3E}">
        <p14:creationId xmlns:p14="http://schemas.microsoft.com/office/powerpoint/2010/main" val="2571878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Integration Services play a vital role in unlocking the full potential of cloud computing by enabling seamless communication and collaboration between applications. Here's a breakdown of the benefits:</a:t>
            </a:r>
          </a:p>
          <a:p>
            <a:endParaRPr lang="en-US" dirty="0"/>
          </a:p>
          <a:p>
            <a:r>
              <a:rPr lang="en-US" dirty="0"/>
              <a:t>Improved Data Flow and Collaboration: Integration services eliminate data silos and enable applications to share data freely. This fosters better collaboration between teams and departments that rely on different cloud applications. Imagine a marketing team needing customer data from a CRM system to personalize email campaigns. Integration services ensure this data can be accessed and utilized efficiently.</a:t>
            </a:r>
          </a:p>
          <a:p>
            <a:r>
              <a:rPr lang="en-US" dirty="0"/>
              <a:t>Enhanced Automation: By connecting applications, integration services can automate repetitive tasks and workflows. This frees up human resources to focus on higher-level activities and strategic initiatives. For instance, integrating an accounting system with an e-commerce platform can automate invoice generation and payment processing based on sales orders.</a:t>
            </a:r>
          </a:p>
          <a:p>
            <a:r>
              <a:rPr lang="en-US" dirty="0"/>
              <a:t>Increased Agility and Innovation: The ability to easily connect and integrate various cloud applications empowers businesses to adapt to changing market conditions and innovate more rapidly. New applications and services can be readily integrated into the existing cloud environment, facilitating the development of novel solutions and streamlining business processes.</a:t>
            </a:r>
          </a:p>
          <a:p>
            <a:r>
              <a:rPr lang="en-US" dirty="0"/>
              <a:t>In conclusion, Identity and Integration Services are fundamental pillars of a secure and efficient cloud environment. By implementing robust identity management and leveraging integration techniques, organizations can harness the full potential of cloud computing to achieve their business goals.</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44</a:t>
            </a:fld>
            <a:endParaRPr lang="en-US" dirty="0"/>
          </a:p>
        </p:txBody>
      </p:sp>
    </p:spTree>
    <p:extLst>
      <p:ext uri="{BB962C8B-B14F-4D97-AF65-F5344CB8AC3E}">
        <p14:creationId xmlns:p14="http://schemas.microsoft.com/office/powerpoint/2010/main" val="698773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45</a:t>
            </a:fld>
            <a:endParaRPr lang="en-US" dirty="0"/>
          </a:p>
        </p:txBody>
      </p:sp>
    </p:spTree>
    <p:extLst>
      <p:ext uri="{BB962C8B-B14F-4D97-AF65-F5344CB8AC3E}">
        <p14:creationId xmlns:p14="http://schemas.microsoft.com/office/powerpoint/2010/main" val="119990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1131868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services have revolutionized how we navigate the world and interact with information. These services utilize the cloud to provide access to vast geographic datasets and location-based functionalities through APIs. Here's a breakdown of some key benefits:</a:t>
            </a:r>
          </a:p>
          <a:p>
            <a:endParaRPr lang="en-US" dirty="0"/>
          </a:p>
          <a:p>
            <a:r>
              <a:rPr lang="en-US" dirty="0"/>
              <a:t>Real-time Map Visualization: Mapping services enable developers to integrate dynamic maps into web applications or mobile apps. This allows users to visualize locations, routes, and points of interest in real-time. Imagine a food delivery app using a mapping service to display the location of the restaurant, the delivery driver's location, and the estimated delivery time on a map.</a:t>
            </a:r>
          </a:p>
          <a:p>
            <a:r>
              <a:rPr lang="en-US" dirty="0"/>
              <a:t>Location-based Services: Mapping services go beyond just displaying maps. They allow developers to leverage location data for functionalities like route optimization for delivery services, proximity searches for finding nearby businesses, and location-based marketing campaigns targeting users in specific areas.</a:t>
            </a:r>
          </a:p>
          <a:p>
            <a:r>
              <a:rPr lang="en-US" dirty="0"/>
              <a:t>Customizable Maps: Many mapping services offer customization options. Developers can tailor the appearance of the map (e.g., colors, labels) and functionalities to suit the specific needs of their application. This allows for a more user-friendly and visually appealing experience.</a:t>
            </a:r>
          </a:p>
          <a:p>
            <a:r>
              <a:rPr lang="en-US" dirty="0"/>
              <a:t>Examples of Popular Mapping Services:</a:t>
            </a:r>
          </a:p>
          <a:p>
            <a:endParaRPr lang="en-US" dirty="0"/>
          </a:p>
          <a:p>
            <a:r>
              <a:rPr lang="en-US" dirty="0"/>
              <a:t>Google Maps Platform: Offers a comprehensive suite of APIs for map visualization, routing, geocoding (converting addresses to coordinates), and more.</a:t>
            </a:r>
          </a:p>
          <a:p>
            <a:r>
              <a:rPr lang="en-US" dirty="0" err="1"/>
              <a:t>Mapbox</a:t>
            </a:r>
            <a:r>
              <a:rPr lang="en-US" dirty="0"/>
              <a:t>: Provides powerful mapping tools with customization options and real-time traffic data integration.</a:t>
            </a:r>
          </a:p>
          <a:p>
            <a:r>
              <a:rPr lang="en-US" dirty="0"/>
              <a:t>By leveraging cloud-based mapping services, developers can create innovative applications and services that utilize location data to enhance user experience and deliver location-based functionality.</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47</a:t>
            </a:fld>
            <a:endParaRPr lang="en-US" dirty="0"/>
          </a:p>
        </p:txBody>
      </p:sp>
    </p:spTree>
    <p:extLst>
      <p:ext uri="{BB962C8B-B14F-4D97-AF65-F5344CB8AC3E}">
        <p14:creationId xmlns:p14="http://schemas.microsoft.com/office/powerpoint/2010/main" val="1578430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cloud has revolutionized the way businesses accept payments. Payment services leverage the cloud's security infrastructure and scalability to enable secure and efficient online transactions.  Here's a breakdown of some key benefits:</a:t>
            </a:r>
          </a:p>
          <a:p>
            <a:endParaRPr lang="en-US" dirty="0"/>
          </a:p>
          <a:p>
            <a:r>
              <a:rPr lang="en-US" dirty="0"/>
              <a:t>Streamlined Online Payments: Payment services offer businesses a way to accept payments from customers through various methods, including credit cards, debit cards, and e-wallets. This eliminates the need for complex payment processing setups and simplifies the online checkout process for customers.</a:t>
            </a:r>
          </a:p>
          <a:p>
            <a:r>
              <a:rPr lang="en-US" dirty="0"/>
              <a:t>Secure Transactions: Security is paramount when handling financial data. Cloud-based payment services employ robust security measures like encryption and fraud detection to safeguard sensitive information during transactions. This provides peace of mind for both businesses and customers.</a:t>
            </a:r>
          </a:p>
          <a:p>
            <a:r>
              <a:rPr lang="en-US" dirty="0"/>
              <a:t>Scalability: Cloud-based payment services can handle high volumes of transactions without compromising performance. This is crucial for businesses experiencing seasonal surges in demand or managing high-traffic online platforms.</a:t>
            </a:r>
          </a:p>
          <a:p>
            <a:r>
              <a:rPr lang="en-US" dirty="0"/>
              <a:t>Examples of Popular Payment Services:</a:t>
            </a:r>
          </a:p>
          <a:p>
            <a:endParaRPr lang="en-US" dirty="0"/>
          </a:p>
          <a:p>
            <a:r>
              <a:rPr lang="en-US" dirty="0"/>
              <a:t>Stripe: A popular payment processing platform offering a wide range of features for online businesses, including payment acceptance, fraud prevention, and subscription management.</a:t>
            </a:r>
          </a:p>
          <a:p>
            <a:r>
              <a:rPr lang="en-US" dirty="0"/>
              <a:t>PayPal: A widely recognized online payment platform that allows businesses to accept payments from customers with existing PayPal accounts.</a:t>
            </a:r>
          </a:p>
          <a:p>
            <a:r>
              <a:rPr lang="en-US" dirty="0"/>
              <a:t>By integrating cloud-based payment services into their operations, businesses can create a seamless and secure online payment experience for their customers, ultimately fostering trust and increasing sales opportunities.</a:t>
            </a:r>
          </a:p>
          <a:p>
            <a:endParaRPr lang="en-US" dirty="0"/>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48</a:t>
            </a:fld>
            <a:endParaRPr lang="en-US" dirty="0"/>
          </a:p>
        </p:txBody>
      </p:sp>
    </p:spTree>
    <p:extLst>
      <p:ext uri="{BB962C8B-B14F-4D97-AF65-F5344CB8AC3E}">
        <p14:creationId xmlns:p14="http://schemas.microsoft.com/office/powerpoint/2010/main" val="2647872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cloud offers a vast array of services that can empower businesses and individuals. This lecture explores two key categories: Search Services and Identity Services. We'll delve into the functionalities of each service, explore popular examples, and discuss best practices for implementing robust identity management in the cloud. By leveraging these services effectively, organizations can enhance user experience, improve data accessibility, and ensure secure access to cloud resources.</a:t>
            </a:r>
          </a:p>
        </p:txBody>
      </p:sp>
      <p:sp>
        <p:nvSpPr>
          <p:cNvPr id="4" name="Slide Number Placeholder 3"/>
          <p:cNvSpPr>
            <a:spLocks noGrp="1"/>
          </p:cNvSpPr>
          <p:nvPr>
            <p:ph type="sldNum" sz="quarter" idx="5"/>
          </p:nvPr>
        </p:nvSpPr>
        <p:spPr/>
        <p:txBody>
          <a:bodyPr/>
          <a:lstStyle/>
          <a:p>
            <a:fld id="{10895658-EA1F-4910-80AB-4DA76E167475}" type="slidenum">
              <a:rPr lang="en-US" smtClean="0"/>
              <a:t>49</a:t>
            </a:fld>
            <a:endParaRPr lang="en-US" dirty="0"/>
          </a:p>
        </p:txBody>
      </p:sp>
    </p:spTree>
    <p:extLst>
      <p:ext uri="{BB962C8B-B14F-4D97-AF65-F5344CB8AC3E}">
        <p14:creationId xmlns:p14="http://schemas.microsoft.com/office/powerpoint/2010/main" val="1752559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today's data-driven world, efficient search capabilities are crucial for navigating vast amounts of information. Cloud-based search services offer powerful functionalities that can be integrated into applications and cloud storage platforms. Here's a breakdown of some key benefits:</a:t>
            </a:r>
          </a:p>
          <a:p>
            <a:endParaRPr lang="en-US" dirty="0"/>
          </a:p>
          <a:p>
            <a:r>
              <a:rPr lang="en-US" dirty="0"/>
              <a:t>Enhanced User Experience: Imagine searching for a specific document within a project management application or locating a particular customer record in a cloud-based CRM system. Search services empower users to quickly find the information they need, improving overall user experience and satisfaction.</a:t>
            </a:r>
          </a:p>
          <a:p>
            <a:r>
              <a:rPr lang="en-US" dirty="0"/>
              <a:t>Improved Data Accessibility: As organizations accumulate more data, it becomes increasingly important to have efficient ways to access it. Cloud-based search services make it easier for users to locate relevant information across vast amounts of stored data. This is particularly beneficial for large datasets or complex information structures.</a:t>
            </a:r>
          </a:p>
          <a:p>
            <a:r>
              <a:rPr lang="en-US" dirty="0"/>
              <a:t>Increased Productivity: By enabling users to quickly find the information they need, search services can significantly improve productivity. Users spend less time sifting through irrelevant data and more time completing tasks that require their expertise.</a:t>
            </a:r>
          </a:p>
          <a:p>
            <a:r>
              <a:rPr lang="en-US" dirty="0"/>
              <a:t>Examples of Popular Search Services:</a:t>
            </a:r>
          </a:p>
          <a:p>
            <a:endParaRPr lang="en-US" dirty="0"/>
          </a:p>
          <a:p>
            <a:r>
              <a:rPr lang="en-US" dirty="0"/>
              <a:t>Elasticsearch: A powerful open-source search engine platform offering fast and scalable search capabilities.</a:t>
            </a:r>
          </a:p>
          <a:p>
            <a:r>
              <a:rPr lang="en-US" dirty="0"/>
              <a:t>Google Cloud Search: A cloud-based search service from Google that provides a user-friendly interface and integrates with various Google Workspace applications.</a:t>
            </a:r>
          </a:p>
          <a:p>
            <a:r>
              <a:rPr lang="en-US" dirty="0"/>
              <a:t>By leveraging cloud-based search services, organizations can empower their users to find information quickly and efficiently, leading to increased productivity and improved decision-making.</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50</a:t>
            </a:fld>
            <a:endParaRPr lang="en-US" dirty="0"/>
          </a:p>
        </p:txBody>
      </p:sp>
    </p:spTree>
    <p:extLst>
      <p:ext uri="{BB962C8B-B14F-4D97-AF65-F5344CB8AC3E}">
        <p14:creationId xmlns:p14="http://schemas.microsoft.com/office/powerpoint/2010/main" val="2994049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previously touched upon Identity Services in a prior lecture. This slide dives deeper into the importance of robust identity management in the cloud environment. Here are some key reasons why it's crucial:</a:t>
            </a:r>
          </a:p>
          <a:p>
            <a:endParaRPr lang="en-US" dirty="0"/>
          </a:p>
          <a:p>
            <a:r>
              <a:rPr lang="en-US" dirty="0"/>
              <a:t>Granular Access Control: Identity management empowers organizations to define and enforce access control policies. This ensures that only authorized users can access specific cloud resources and data based on their roles and permissions. Imagine a team collaboration platform where marketing team members can access marketing campaign data, but the finance team only has access to financial reports. Identity management ensures such granular control is implemented.</a:t>
            </a:r>
          </a:p>
          <a:p>
            <a:r>
              <a:rPr lang="en-US" dirty="0"/>
              <a:t>Enhanced Security: Robust identity management acts as a first line of defense against unauthorized access and data breaches. By implementing strong authentication protocols and managing user access privileges, organizations can significantly reduce the risk of security incidents.</a:t>
            </a:r>
          </a:p>
          <a:p>
            <a:r>
              <a:rPr lang="en-US" dirty="0"/>
              <a:t>Improved Compliance: Many regulations mandate data security and access control measures. Effective identity management helps organizations meet these compliance requirements, demonstrating their commitment to safeguarding sensitive information.</a:t>
            </a:r>
          </a:p>
          <a:p>
            <a:r>
              <a:rPr lang="en-US" dirty="0"/>
              <a:t>By prioritizing robust identity management in the cloud, organizations can ensure secure access to their resources, protect sensitive data, and maintain compliance with relevant regulations.</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51</a:t>
            </a:fld>
            <a:endParaRPr lang="en-US" dirty="0"/>
          </a:p>
        </p:txBody>
      </p:sp>
    </p:spTree>
    <p:extLst>
      <p:ext uri="{BB962C8B-B14F-4D97-AF65-F5344CB8AC3E}">
        <p14:creationId xmlns:p14="http://schemas.microsoft.com/office/powerpoint/2010/main" val="1422818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cloud computing landscape is constantly evolving, offering a vast array of services to empower businesses and developers. This lecture explores two key aspects: Cloud Development Services and Future Trends in Cloud Computing. We'll delve into the functionalities of development services, explore popular examples, and discuss some emerging technologies and predictions that will shape the future of cloud computing.</a:t>
            </a:r>
          </a:p>
        </p:txBody>
      </p:sp>
      <p:sp>
        <p:nvSpPr>
          <p:cNvPr id="4" name="Slide Number Placeholder 3"/>
          <p:cNvSpPr>
            <a:spLocks noGrp="1"/>
          </p:cNvSpPr>
          <p:nvPr>
            <p:ph type="sldNum" sz="quarter" idx="5"/>
          </p:nvPr>
        </p:nvSpPr>
        <p:spPr/>
        <p:txBody>
          <a:bodyPr/>
          <a:lstStyle/>
          <a:p>
            <a:fld id="{10895658-EA1F-4910-80AB-4DA76E167475}" type="slidenum">
              <a:rPr lang="en-US" smtClean="0"/>
              <a:t>55</a:t>
            </a:fld>
            <a:endParaRPr lang="en-US" dirty="0"/>
          </a:p>
        </p:txBody>
      </p:sp>
    </p:spTree>
    <p:extLst>
      <p:ext uri="{BB962C8B-B14F-4D97-AF65-F5344CB8AC3E}">
        <p14:creationId xmlns:p14="http://schemas.microsoft.com/office/powerpoint/2010/main" val="19308288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development services offer a paradigm shift in application development. By leveraging these services, developers can focus on core functionalities rather than managing complex infrastructure. Here are some key benefits:</a:t>
            </a:r>
          </a:p>
          <a:p>
            <a:endParaRPr lang="en-US" dirty="0"/>
          </a:p>
          <a:p>
            <a:r>
              <a:rPr lang="en-US" dirty="0"/>
              <a:t>Faster Development Cycles: Cloud development services provide pre-built tools, APIs (Application Programming Interfaces), and functionalities that developers can integrate into their applications. This reduces the time and effort required to develop applications from scratch. Imagine using a cloud service to handle user authentication or database management instead of building those functionalities from the ground up.</a:t>
            </a:r>
          </a:p>
          <a:p>
            <a:r>
              <a:rPr lang="en-US" dirty="0"/>
              <a:t>Scalability and Elasticity: Cloud-based resources can be easily scaled up or down based on application needs. This eliminates the need for businesses to invest in upfront infrastructure that may not always be fully utilized. During peak usage periods, cloud resources can be scaled up to handle the increased demand, and then scaled back down during slower periods to optimize costs.</a:t>
            </a:r>
          </a:p>
          <a:p>
            <a:r>
              <a:rPr lang="en-US" dirty="0"/>
              <a:t>Cost-effectiveness: Cloud development services typically follow a pay-as-you-go pricing model. This allows businesses to only pay for the resources they use. This can be significantly more cost-effective compared to traditional on-premises infrastructure that requires upfront investments and ongoing maintenance costs.</a:t>
            </a:r>
          </a:p>
          <a:p>
            <a:r>
              <a:rPr lang="en-US" dirty="0"/>
              <a:t>Examples of Popular Cloud Development Services:</a:t>
            </a:r>
          </a:p>
          <a:p>
            <a:endParaRPr lang="en-US" dirty="0"/>
          </a:p>
          <a:p>
            <a:r>
              <a:rPr lang="en-US" dirty="0"/>
              <a:t>AWS Lambda: A serverless compute service from Amazon Web Services that allows developers to run code without managing servers.</a:t>
            </a:r>
          </a:p>
          <a:p>
            <a:r>
              <a:rPr lang="en-US" dirty="0"/>
              <a:t>Google Cloud Functions: A serverless compute platform from Google Cloud that enables developers to build and deploy event-driven applications.</a:t>
            </a:r>
          </a:p>
          <a:p>
            <a:r>
              <a:rPr lang="en-US" dirty="0"/>
              <a:t>By leveraging cloud development services, businesses can streamline their application development processes, achieve faster time-to-market, and optimize their cloud resource utilization.</a:t>
            </a:r>
          </a:p>
          <a:p>
            <a:endParaRPr lang="en-US" dirty="0"/>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57</a:t>
            </a:fld>
            <a:endParaRPr lang="en-US" dirty="0"/>
          </a:p>
        </p:txBody>
      </p:sp>
    </p:spTree>
    <p:extLst>
      <p:ext uri="{BB962C8B-B14F-4D97-AF65-F5344CB8AC3E}">
        <p14:creationId xmlns:p14="http://schemas.microsoft.com/office/powerpoint/2010/main" val="605433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Thin clients are lightweight, low-powered devices with minimal local processing power and storage.</a:t>
            </a:r>
            <a:endParaRPr lang="en-US" dirty="0"/>
          </a:p>
          <a:p>
            <a:pPr>
              <a:buFont typeface="Arial" panose="020B0604020202020204" pitchFamily="34" charset="0"/>
              <a:buChar char="•"/>
            </a:pPr>
            <a:r>
              <a:rPr lang="en-US" b="1" dirty="0"/>
              <a:t>Lightweight and Low-Powered:</a:t>
            </a:r>
            <a:endParaRPr lang="en-US" dirty="0"/>
          </a:p>
          <a:p>
            <a:pPr marL="742950" lvl="1" indent="-285750">
              <a:buFont typeface="Arial" panose="020B0604020202020204" pitchFamily="34" charset="0"/>
              <a:buChar char="•"/>
            </a:pPr>
            <a:r>
              <a:rPr lang="en-US" dirty="0"/>
              <a:t>Thin clients are designed to be energy-efficient and compact, making them ideal for use in environments where space and power consumption are critical considerations.</a:t>
            </a:r>
          </a:p>
          <a:p>
            <a:pPr>
              <a:buFont typeface="Arial" panose="020B0604020202020204" pitchFamily="34" charset="0"/>
              <a:buChar char="•"/>
            </a:pPr>
            <a:r>
              <a:rPr lang="en-US" b="1" dirty="0"/>
              <a:t>Minimal Local Processing Power:</a:t>
            </a:r>
            <a:endParaRPr lang="en-US" dirty="0"/>
          </a:p>
          <a:p>
            <a:pPr marL="742950" lvl="1" indent="-285750">
              <a:buFont typeface="Arial" panose="020B0604020202020204" pitchFamily="34" charset="0"/>
              <a:buChar char="•"/>
            </a:pPr>
            <a:r>
              <a:rPr lang="en-US" dirty="0"/>
              <a:t>Unlike traditional computers, thin clients have limited CPU and GPU capabilities because they are not intended to run complex applications locally. Instead, they focus on basic tasks such as connecting to the internet or accessing a remote server.</a:t>
            </a:r>
          </a:p>
          <a:p>
            <a:pPr>
              <a:buFont typeface="Arial" panose="020B0604020202020204" pitchFamily="34" charset="0"/>
              <a:buChar char="•"/>
            </a:pPr>
            <a:r>
              <a:rPr lang="en-US" b="1" dirty="0"/>
              <a:t>Minimal Local Storage:</a:t>
            </a:r>
            <a:endParaRPr lang="en-US" dirty="0"/>
          </a:p>
          <a:p>
            <a:pPr marL="742950" lvl="1" indent="-285750">
              <a:buFont typeface="Arial" panose="020B0604020202020204" pitchFamily="34" charset="0"/>
              <a:buChar char="•"/>
            </a:pPr>
            <a:r>
              <a:rPr lang="en-US" dirty="0"/>
              <a:t>Thin clients typically come with small storage capacities because they do not need to store large amounts of data or software locally. This helps in reducing the cost and complexity of these devices.</a:t>
            </a:r>
          </a:p>
          <a:p>
            <a:r>
              <a:rPr lang="en-US" b="1" dirty="0"/>
              <a:t>They rely heavily on the cloud for applications, data, and processing power.</a:t>
            </a:r>
            <a:endParaRPr lang="en-US" dirty="0"/>
          </a:p>
          <a:p>
            <a:pPr>
              <a:buFont typeface="Arial" panose="020B0604020202020204" pitchFamily="34" charset="0"/>
              <a:buChar char="•"/>
            </a:pPr>
            <a:r>
              <a:rPr lang="en-US" b="1" dirty="0"/>
              <a:t>Cloud Dependency:</a:t>
            </a:r>
            <a:endParaRPr lang="en-US" dirty="0"/>
          </a:p>
          <a:p>
            <a:pPr marL="742950" lvl="1" indent="-285750">
              <a:buFont typeface="Arial" panose="020B0604020202020204" pitchFamily="34" charset="0"/>
              <a:buChar char="•"/>
            </a:pPr>
            <a:r>
              <a:rPr lang="en-US" dirty="0"/>
              <a:t>The core philosophy of thin clients is to offload most of the computational tasks to a cloud or remote server. This includes running applications, storing data, and performing intensive processing tasks.</a:t>
            </a:r>
          </a:p>
          <a:p>
            <a:pPr>
              <a:buFont typeface="Arial" panose="020B0604020202020204" pitchFamily="34" charset="0"/>
              <a:buChar char="•"/>
            </a:pPr>
            <a:r>
              <a:rPr lang="en-US" b="1" dirty="0"/>
              <a:t>Applications and Data:</a:t>
            </a:r>
            <a:endParaRPr lang="en-US" dirty="0"/>
          </a:p>
          <a:p>
            <a:pPr marL="742950" lvl="1" indent="-285750">
              <a:buFont typeface="Arial" panose="020B0604020202020204" pitchFamily="34" charset="0"/>
              <a:buChar char="•"/>
            </a:pPr>
            <a:r>
              <a:rPr lang="en-US" dirty="0"/>
              <a:t>Users of thin clients access applications and data stored on remote servers or in the cloud. For instance, instead of installing and running Microsoft Office locally, a user might access Microsoft Office 365 through a web browser.</a:t>
            </a:r>
          </a:p>
          <a:p>
            <a:pPr>
              <a:buFont typeface="Arial" panose="020B0604020202020204" pitchFamily="34" charset="0"/>
              <a:buChar char="•"/>
            </a:pPr>
            <a:r>
              <a:rPr lang="en-US" b="1" dirty="0"/>
              <a:t>Processing Power:</a:t>
            </a:r>
            <a:endParaRPr lang="en-US" dirty="0"/>
          </a:p>
          <a:p>
            <a:pPr marL="742950" lvl="1" indent="-285750">
              <a:buFont typeface="Arial" panose="020B0604020202020204" pitchFamily="34" charset="0"/>
              <a:buChar char="•"/>
            </a:pPr>
            <a:r>
              <a:rPr lang="en-US" dirty="0"/>
              <a:t>Complex calculations, data processing, and heavy software applications are handled by powerful servers in the cloud. The thin client simply acts as an interface for the user to interact with these remote resources.</a:t>
            </a:r>
          </a:p>
          <a:p>
            <a:r>
              <a:rPr lang="en-US" b="1" dirty="0"/>
              <a:t>Thin clients are typically more affordable and easier to manage due to their limited local resources.</a:t>
            </a:r>
            <a:endParaRPr lang="en-US" dirty="0"/>
          </a:p>
          <a:p>
            <a:pPr>
              <a:buFont typeface="Arial" panose="020B0604020202020204" pitchFamily="34" charset="0"/>
              <a:buChar char="•"/>
            </a:pPr>
            <a:r>
              <a:rPr lang="en-US" b="1" dirty="0"/>
              <a:t>Affordability:</a:t>
            </a:r>
            <a:endParaRPr lang="en-US" dirty="0"/>
          </a:p>
          <a:p>
            <a:pPr marL="742950" lvl="1" indent="-285750">
              <a:buFont typeface="Arial" panose="020B0604020202020204" pitchFamily="34" charset="0"/>
              <a:buChar char="•"/>
            </a:pPr>
            <a:r>
              <a:rPr lang="en-US" dirty="0"/>
              <a:t>Thin clients are generally less expensive than traditional desktop computers because they require less hardware, such as less powerful processors, smaller amounts of RAM, and minimal storage.</a:t>
            </a:r>
          </a:p>
          <a:p>
            <a:pPr>
              <a:buFont typeface="Arial" panose="020B0604020202020204" pitchFamily="34" charset="0"/>
              <a:buChar char="•"/>
            </a:pPr>
            <a:r>
              <a:rPr lang="en-US" b="1" dirty="0"/>
              <a:t>Ease of Management:</a:t>
            </a:r>
            <a:endParaRPr lang="en-US" dirty="0"/>
          </a:p>
          <a:p>
            <a:pPr marL="742950" lvl="1" indent="-285750">
              <a:buFont typeface="Arial" panose="020B0604020202020204" pitchFamily="34" charset="0"/>
              <a:buChar char="•"/>
            </a:pPr>
            <a:r>
              <a:rPr lang="en-US" dirty="0"/>
              <a:t>Since most of the software and data reside on central servers, IT administrators can easily manage, update, and maintain these resources without having to physically access each thin client. This centralization simplifies troubleshooting and ensures consistency across all devices.</a:t>
            </a:r>
          </a:p>
          <a:p>
            <a:pPr>
              <a:buFont typeface="Arial" panose="020B0604020202020204" pitchFamily="34" charset="0"/>
              <a:buChar char="•"/>
            </a:pPr>
            <a:r>
              <a:rPr lang="en-US" b="1" dirty="0"/>
              <a:t>Reduced Maintenance:</a:t>
            </a:r>
            <a:endParaRPr lang="en-US" dirty="0"/>
          </a:p>
          <a:p>
            <a:pPr marL="742950" lvl="1" indent="-285750">
              <a:buFont typeface="Arial" panose="020B0604020202020204" pitchFamily="34" charset="0"/>
              <a:buChar char="•"/>
            </a:pPr>
            <a:r>
              <a:rPr lang="en-US" dirty="0"/>
              <a:t>With fewer components and local applications to manage, thin clients have lower maintenance requirements. This can result in lower total cost of ownership (TCO) over time.</a:t>
            </a:r>
          </a:p>
          <a:p>
            <a:r>
              <a:rPr lang="en-US" b="1" dirty="0"/>
              <a:t>Examples: Chromebooks, cloud gaming devices</a:t>
            </a:r>
            <a:endParaRPr lang="en-US" dirty="0"/>
          </a:p>
          <a:p>
            <a:pPr>
              <a:buFont typeface="Arial" panose="020B0604020202020204" pitchFamily="34" charset="0"/>
              <a:buChar char="•"/>
            </a:pPr>
            <a:r>
              <a:rPr lang="en-US" b="1" dirty="0"/>
              <a:t>Chromebooks:</a:t>
            </a:r>
            <a:endParaRPr lang="en-US" dirty="0"/>
          </a:p>
          <a:p>
            <a:pPr marL="742950" lvl="1" indent="-285750">
              <a:buFont typeface="Arial" panose="020B0604020202020204" pitchFamily="34" charset="0"/>
              <a:buChar char="•"/>
            </a:pPr>
            <a:r>
              <a:rPr lang="en-US" dirty="0"/>
              <a:t>Chromebooks are a prime example of thin clients. They run on Chrome OS and are designed primarily to work with web applications and cloud storage. Most of their functionality relies on an internet connection to access Google’s suite of applications and other cloud-based services.</a:t>
            </a:r>
          </a:p>
          <a:p>
            <a:pPr>
              <a:buFont typeface="Arial" panose="020B0604020202020204" pitchFamily="34" charset="0"/>
              <a:buChar char="•"/>
            </a:pPr>
            <a:r>
              <a:rPr lang="en-US" b="1" dirty="0"/>
              <a:t>Cloud Gaming Devices:</a:t>
            </a:r>
            <a:endParaRPr lang="en-US" dirty="0"/>
          </a:p>
          <a:p>
            <a:pPr marL="742950" lvl="1" indent="-285750">
              <a:buFont typeface="Arial" panose="020B0604020202020204" pitchFamily="34" charset="0"/>
              <a:buChar char="•"/>
            </a:pPr>
            <a:r>
              <a:rPr lang="en-US" dirty="0"/>
              <a:t>Cloud gaming devices, such as those used with services like Google Stadia, NVIDIA GeForce Now, or Microsoft’s Xbox Cloud Gaming, rely on powerful servers to render and stream games to users' devices. The thin client, in this case, handles the display and input, while the heavy lifting is done in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17014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963234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257427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727415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responsibility for securing the cloud isn't solely on your shoulders. </a:t>
            </a:r>
          </a:p>
          <a:p>
            <a:r>
              <a:rPr lang="en-US" dirty="0"/>
              <a:t>Cloud providers invest heavily in securing their infrastructure and platform using firewalls, intrusion detection systems, and other security measures. </a:t>
            </a:r>
          </a:p>
          <a:p>
            <a:r>
              <a:rPr lang="en-US" dirty="0"/>
              <a:t>However, it's important to remember that cloud consumers also play a crucial role in securing their data, applications, and access controls. </a:t>
            </a:r>
          </a:p>
          <a:p>
            <a:r>
              <a:rPr lang="en-US" dirty="0"/>
              <a:t>This includes implementing strong password policies, encrypting sensitive data, and monitoring user activity. </a:t>
            </a:r>
          </a:p>
          <a:p>
            <a:r>
              <a:rPr lang="en-US" dirty="0"/>
              <a:t>By working together, cloud providers and consumers can create a secure cloud environment.</a:t>
            </a:r>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1945129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transforms how we manage data. </a:t>
            </a:r>
          </a:p>
          <a:p>
            <a:r>
              <a:rPr lang="en-US" dirty="0"/>
              <a:t>Cloud storage offers a scalable and accessible solution for storing your data, making it readily available from anywhere. </a:t>
            </a:r>
          </a:p>
          <a:p>
            <a:r>
              <a:rPr lang="en-US" dirty="0"/>
              <a:t>Additionally, cloud-based backup and recovery services ensure your data is protected in case of hardware failures or natural disasters. </a:t>
            </a:r>
          </a:p>
          <a:p>
            <a:r>
              <a:rPr lang="en-US" dirty="0"/>
              <a:t>Archiving inactive data in the cloud helps free up space on local storage devices, while cloud-based analytics tools empower you to extract valuable insights from your data.</a:t>
            </a:r>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7014748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Professor Dr. Sudan Jha</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Professor Dr. Sudan Jha</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Professor Dr. Sudan Jha</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Professor Dr. Sudan Jha</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Professor Dr. Sudan Jha</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Professor Dr. Sudan Jha</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Professor Dr. Sudan Jha</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Professor Dr. Sudan Jha</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Professor Dr. Sudan Jha</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Professor Dr. Sudan Jha</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2614628" y="0"/>
            <a:ext cx="9577372" cy="3590596"/>
          </a:xfrm>
        </p:spPr>
        <p:txBody>
          <a:bodyPr>
            <a:normAutofit/>
          </a:bodyPr>
          <a:lstStyle/>
          <a:p>
            <a:r>
              <a:rPr lang="en-US" dirty="0"/>
              <a:t>Chapter 5 – </a:t>
            </a:r>
            <a:r>
              <a:rPr lang="en-US" sz="4800" dirty="0"/>
              <a:t>Cloud Computing Technology </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1766C-10B5-E03C-16E0-8349B23540A5}"/>
              </a:ext>
            </a:extLst>
          </p:cNvPr>
          <p:cNvSpPr>
            <a:spLocks noGrp="1"/>
          </p:cNvSpPr>
          <p:nvPr>
            <p:ph type="title"/>
          </p:nvPr>
        </p:nvSpPr>
        <p:spPr>
          <a:xfrm>
            <a:off x="3807877" y="898525"/>
            <a:ext cx="7606895" cy="1305030"/>
          </a:xfrm>
        </p:spPr>
        <p:txBody>
          <a:bodyPr/>
          <a:lstStyle/>
          <a:p>
            <a:r>
              <a:rPr lang="en-US" b="1" dirty="0"/>
              <a:t>Choosing the Right Cloud Client</a:t>
            </a:r>
            <a:endParaRPr lang="en-US" dirty="0"/>
          </a:p>
        </p:txBody>
      </p:sp>
      <p:sp>
        <p:nvSpPr>
          <p:cNvPr id="3" name="Picture Placeholder 2">
            <a:extLst>
              <a:ext uri="{FF2B5EF4-FFF2-40B4-BE49-F238E27FC236}">
                <a16:creationId xmlns:a16="http://schemas.microsoft.com/office/drawing/2014/main" id="{4C8C29FB-60AF-9286-3D89-C912D4B6BED2}"/>
              </a:ext>
            </a:extLst>
          </p:cNvPr>
          <p:cNvSpPr>
            <a:spLocks noGrp="1"/>
          </p:cNvSpPr>
          <p:nvPr>
            <p:ph type="pic" sz="quarter" idx="15"/>
          </p:nvPr>
        </p:nvSpPr>
        <p:spPr/>
        <p:txBody>
          <a:bodyPr/>
          <a:lstStyle/>
          <a:p>
            <a:endParaRPr lang="en-US" dirty="0"/>
          </a:p>
        </p:txBody>
      </p:sp>
      <p:sp>
        <p:nvSpPr>
          <p:cNvPr id="4" name="Content Placeholder 3">
            <a:extLst>
              <a:ext uri="{FF2B5EF4-FFF2-40B4-BE49-F238E27FC236}">
                <a16:creationId xmlns:a16="http://schemas.microsoft.com/office/drawing/2014/main" id="{68CC78D7-DFA9-6320-8B6D-D27417E0C0E6}"/>
              </a:ext>
            </a:extLst>
          </p:cNvPr>
          <p:cNvSpPr>
            <a:spLocks noGrp="1"/>
          </p:cNvSpPr>
          <p:nvPr>
            <p:ph sz="half" idx="16"/>
          </p:nvPr>
        </p:nvSpPr>
        <p:spPr>
          <a:xfrm>
            <a:off x="3803953" y="2788170"/>
            <a:ext cx="7615274" cy="3449118"/>
          </a:xfrm>
        </p:spPr>
        <p:txBody>
          <a:bodyPr>
            <a:normAutofit/>
          </a:bodyPr>
          <a:lstStyle/>
          <a:p>
            <a:r>
              <a:rPr lang="en-US" b="1" dirty="0"/>
              <a:t>The choice of cloud client depends on your specific needs and priorities.</a:t>
            </a:r>
          </a:p>
          <a:p>
            <a:pPr lvl="1"/>
            <a:r>
              <a:rPr lang="en-US" dirty="0"/>
              <a:t>Consider factors like:</a:t>
            </a:r>
          </a:p>
          <a:p>
            <a:pPr lvl="1"/>
            <a:r>
              <a:rPr lang="en-US" dirty="0"/>
              <a:t>Processing power requirements</a:t>
            </a:r>
          </a:p>
          <a:p>
            <a:pPr lvl="1"/>
            <a:r>
              <a:rPr lang="en-US" dirty="0"/>
              <a:t>Need for offline access</a:t>
            </a:r>
          </a:p>
          <a:p>
            <a:pPr lvl="1"/>
            <a:r>
              <a:rPr lang="en-US" dirty="0"/>
              <a:t>Budget</a:t>
            </a:r>
          </a:p>
          <a:p>
            <a:pPr lvl="1"/>
            <a:r>
              <a:rPr lang="en-US" dirty="0"/>
              <a:t>Portability</a:t>
            </a:r>
          </a:p>
        </p:txBody>
      </p:sp>
      <p:sp>
        <p:nvSpPr>
          <p:cNvPr id="5" name="Footer Placeholder 4">
            <a:extLst>
              <a:ext uri="{FF2B5EF4-FFF2-40B4-BE49-F238E27FC236}">
                <a16:creationId xmlns:a16="http://schemas.microsoft.com/office/drawing/2014/main" id="{95E3FD6C-334B-5286-2C0E-AE5AA40303A5}"/>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24B25BA6-4238-9862-18D2-1E9F70EC1665}"/>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20" name="Picture 19">
            <a:extLst>
              <a:ext uri="{FF2B5EF4-FFF2-40B4-BE49-F238E27FC236}">
                <a16:creationId xmlns:a16="http://schemas.microsoft.com/office/drawing/2014/main" id="{218CADF0-EAA2-6D25-647F-65232B1941B6}"/>
              </a:ext>
            </a:extLst>
          </p:cNvPr>
          <p:cNvPicPr>
            <a:picLocks noChangeAspect="1"/>
          </p:cNvPicPr>
          <p:nvPr/>
        </p:nvPicPr>
        <p:blipFill>
          <a:blip r:embed="rId2"/>
          <a:stretch>
            <a:fillRect/>
          </a:stretch>
        </p:blipFill>
        <p:spPr>
          <a:xfrm>
            <a:off x="-1" y="9211"/>
            <a:ext cx="3768309" cy="3768309"/>
          </a:xfrm>
          <a:prstGeom prst="rect">
            <a:avLst/>
          </a:prstGeom>
        </p:spPr>
      </p:pic>
    </p:spTree>
    <p:extLst>
      <p:ext uri="{BB962C8B-B14F-4D97-AF65-F5344CB8AC3E}">
        <p14:creationId xmlns:p14="http://schemas.microsoft.com/office/powerpoint/2010/main" val="182942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7E1F6-6033-ACEB-1B29-0AB1CA494228}"/>
              </a:ext>
            </a:extLst>
          </p:cNvPr>
          <p:cNvSpPr>
            <a:spLocks noGrp="1"/>
          </p:cNvSpPr>
          <p:nvPr>
            <p:ph type="title"/>
          </p:nvPr>
        </p:nvSpPr>
        <p:spPr/>
        <p:txBody>
          <a:bodyPr/>
          <a:lstStyle/>
          <a:p>
            <a:r>
              <a:rPr lang="en-US" b="1" dirty="0"/>
              <a:t>Securing the Cloud: A Shared Responsibility</a:t>
            </a:r>
          </a:p>
        </p:txBody>
      </p:sp>
      <p:sp>
        <p:nvSpPr>
          <p:cNvPr id="3" name="Picture Placeholder 2">
            <a:extLst>
              <a:ext uri="{FF2B5EF4-FFF2-40B4-BE49-F238E27FC236}">
                <a16:creationId xmlns:a16="http://schemas.microsoft.com/office/drawing/2014/main" id="{CC755526-A543-8FF2-796B-F7C2764094F1}"/>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30073137-91F9-0233-B383-80A7A266A80E}"/>
              </a:ext>
            </a:extLst>
          </p:cNvPr>
          <p:cNvSpPr>
            <a:spLocks noGrp="1"/>
          </p:cNvSpPr>
          <p:nvPr>
            <p:ph sz="half" idx="16"/>
          </p:nvPr>
        </p:nvSpPr>
        <p:spPr>
          <a:xfrm>
            <a:off x="3803953" y="3117954"/>
            <a:ext cx="7615274" cy="3119334"/>
          </a:xfrm>
        </p:spPr>
        <p:txBody>
          <a:bodyPr>
            <a:normAutofit/>
          </a:bodyPr>
          <a:lstStyle/>
          <a:p>
            <a:r>
              <a:rPr lang="en-US" b="1" dirty="0"/>
              <a:t>Cloud security </a:t>
            </a:r>
            <a:r>
              <a:rPr lang="en-US" dirty="0"/>
              <a:t>is a shared responsibility between cloud providers and cloud consumers.</a:t>
            </a:r>
          </a:p>
          <a:p>
            <a:r>
              <a:rPr lang="en-US" b="1" dirty="0"/>
              <a:t>Cloud providers </a:t>
            </a:r>
            <a:r>
              <a:rPr lang="en-US" dirty="0"/>
              <a:t>are responsible for securing the underlying infrastructure and platform.</a:t>
            </a:r>
          </a:p>
          <a:p>
            <a:r>
              <a:rPr lang="en-US" b="1" dirty="0"/>
              <a:t>Cloud consumers </a:t>
            </a:r>
            <a:r>
              <a:rPr lang="en-US" dirty="0"/>
              <a:t>are responsible for securing their data, applications, and access controls.</a:t>
            </a:r>
          </a:p>
        </p:txBody>
      </p:sp>
      <p:sp>
        <p:nvSpPr>
          <p:cNvPr id="5" name="Footer Placeholder 4">
            <a:extLst>
              <a:ext uri="{FF2B5EF4-FFF2-40B4-BE49-F238E27FC236}">
                <a16:creationId xmlns:a16="http://schemas.microsoft.com/office/drawing/2014/main" id="{1D833E48-5563-F3F4-DDC1-16A1EC2A5AC4}"/>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6B38FB1F-9A3A-B07B-4DFE-61CC920F14C1}"/>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2367035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31EF7-C12E-EC6D-49EE-0F028C3F958A}"/>
              </a:ext>
            </a:extLst>
          </p:cNvPr>
          <p:cNvSpPr>
            <a:spLocks noGrp="1"/>
          </p:cNvSpPr>
          <p:nvPr>
            <p:ph type="title"/>
          </p:nvPr>
        </p:nvSpPr>
        <p:spPr/>
        <p:txBody>
          <a:bodyPr/>
          <a:lstStyle/>
          <a:p>
            <a:r>
              <a:rPr lang="en-US" dirty="0"/>
              <a:t>Data Management in the Cloud</a:t>
            </a:r>
          </a:p>
        </p:txBody>
      </p:sp>
      <p:sp>
        <p:nvSpPr>
          <p:cNvPr id="3" name="Picture Placeholder 2">
            <a:extLst>
              <a:ext uri="{FF2B5EF4-FFF2-40B4-BE49-F238E27FC236}">
                <a16:creationId xmlns:a16="http://schemas.microsoft.com/office/drawing/2014/main" id="{8489E4B3-80B5-1C59-3D6E-B2AEF08E18C6}"/>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FA21AB1B-3E4B-643B-52BF-006A944D404A}"/>
              </a:ext>
            </a:extLst>
          </p:cNvPr>
          <p:cNvSpPr>
            <a:spLocks noGrp="1"/>
          </p:cNvSpPr>
          <p:nvPr>
            <p:ph sz="half" idx="16"/>
          </p:nvPr>
        </p:nvSpPr>
        <p:spPr>
          <a:xfrm>
            <a:off x="3803953" y="2458387"/>
            <a:ext cx="7615274" cy="3778901"/>
          </a:xfrm>
        </p:spPr>
        <p:txBody>
          <a:bodyPr>
            <a:normAutofit/>
          </a:bodyPr>
          <a:lstStyle/>
          <a:p>
            <a:r>
              <a:rPr lang="en-US" dirty="0"/>
              <a:t>Cloud computing offers various data management solutions, including:</a:t>
            </a:r>
          </a:p>
          <a:p>
            <a:pPr lvl="1"/>
            <a:r>
              <a:rPr lang="en-US" b="1" dirty="0"/>
              <a:t>Data storage: </a:t>
            </a:r>
            <a:r>
              <a:rPr lang="en-US" dirty="0"/>
              <a:t>Store data in the cloud for scalability, accessibility, and disaster recovery.</a:t>
            </a:r>
          </a:p>
          <a:p>
            <a:pPr lvl="1"/>
            <a:r>
              <a:rPr lang="en-US" b="1" dirty="0"/>
              <a:t>Data backup and recovery: </a:t>
            </a:r>
            <a:r>
              <a:rPr lang="en-US" dirty="0"/>
              <a:t>Easily back up data to the cloud and recover it in case of data loss.</a:t>
            </a:r>
          </a:p>
          <a:p>
            <a:pPr lvl="1"/>
            <a:r>
              <a:rPr lang="en-US" b="1" dirty="0"/>
              <a:t>Data archiving: </a:t>
            </a:r>
            <a:r>
              <a:rPr lang="en-US" dirty="0"/>
              <a:t>Archive inactive data in the cloud for long-term storage.</a:t>
            </a:r>
          </a:p>
          <a:p>
            <a:pPr lvl="1"/>
            <a:r>
              <a:rPr lang="en-US" b="1" dirty="0"/>
              <a:t>Data analytics: </a:t>
            </a:r>
            <a:r>
              <a:rPr lang="en-US" dirty="0"/>
              <a:t>Leverage cloud-based analytics tools to gain insights from your data.</a:t>
            </a:r>
          </a:p>
        </p:txBody>
      </p:sp>
      <p:sp>
        <p:nvSpPr>
          <p:cNvPr id="5" name="Footer Placeholder 4">
            <a:extLst>
              <a:ext uri="{FF2B5EF4-FFF2-40B4-BE49-F238E27FC236}">
                <a16:creationId xmlns:a16="http://schemas.microsoft.com/office/drawing/2014/main" id="{54B40B31-171B-95A1-F246-D14D24594B43}"/>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40595FEA-ADCB-9147-F898-4E6DC9C73784}"/>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1013171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2C5FC-0E97-516E-3262-B107343926D9}"/>
              </a:ext>
            </a:extLst>
          </p:cNvPr>
          <p:cNvSpPr>
            <a:spLocks noGrp="1"/>
          </p:cNvSpPr>
          <p:nvPr>
            <p:ph type="title"/>
          </p:nvPr>
        </p:nvSpPr>
        <p:spPr/>
        <p:txBody>
          <a:bodyPr/>
          <a:lstStyle/>
          <a:p>
            <a:r>
              <a:rPr lang="en-US" dirty="0"/>
              <a:t>Offloading Work to the Cloud</a:t>
            </a:r>
          </a:p>
        </p:txBody>
      </p:sp>
      <p:sp>
        <p:nvSpPr>
          <p:cNvPr id="3" name="Picture Placeholder 2">
            <a:extLst>
              <a:ext uri="{FF2B5EF4-FFF2-40B4-BE49-F238E27FC236}">
                <a16:creationId xmlns:a16="http://schemas.microsoft.com/office/drawing/2014/main" id="{04A02B9A-952D-06EB-D88D-4ADB2BDE872F}"/>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5BB1F2D2-3BC1-06BF-B4AA-DB7354B91F3D}"/>
              </a:ext>
            </a:extLst>
          </p:cNvPr>
          <p:cNvSpPr>
            <a:spLocks noGrp="1"/>
          </p:cNvSpPr>
          <p:nvPr>
            <p:ph sz="half" idx="16"/>
          </p:nvPr>
        </p:nvSpPr>
        <p:spPr>
          <a:xfrm>
            <a:off x="3803953" y="2773180"/>
            <a:ext cx="7615274" cy="3464108"/>
          </a:xfrm>
        </p:spPr>
        <p:txBody>
          <a:bodyPr>
            <a:normAutofit/>
          </a:bodyPr>
          <a:lstStyle/>
          <a:p>
            <a:r>
              <a:rPr lang="en-US" dirty="0"/>
              <a:t>Cloud computing enables offloading compute-intensive tasks to cloud servers.</a:t>
            </a:r>
          </a:p>
          <a:p>
            <a:r>
              <a:rPr lang="en-US" dirty="0"/>
              <a:t>This frees up local resources on your devices and enables faster processing times.</a:t>
            </a:r>
          </a:p>
          <a:p>
            <a:r>
              <a:rPr lang="en-US" dirty="0"/>
              <a:t>Examples:</a:t>
            </a:r>
          </a:p>
          <a:p>
            <a:r>
              <a:rPr lang="en-US" dirty="0"/>
              <a:t>Video editing</a:t>
            </a:r>
          </a:p>
          <a:p>
            <a:r>
              <a:rPr lang="en-US" dirty="0"/>
              <a:t>Scientific simulations</a:t>
            </a:r>
          </a:p>
          <a:p>
            <a:r>
              <a:rPr lang="en-US" dirty="0"/>
              <a:t>Large-scale data analytics</a:t>
            </a:r>
          </a:p>
        </p:txBody>
      </p:sp>
      <p:sp>
        <p:nvSpPr>
          <p:cNvPr id="5" name="Footer Placeholder 4">
            <a:extLst>
              <a:ext uri="{FF2B5EF4-FFF2-40B4-BE49-F238E27FC236}">
                <a16:creationId xmlns:a16="http://schemas.microsoft.com/office/drawing/2014/main" id="{2723E6AA-4894-E4B6-40F1-74E64CF4AE3F}"/>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22D37E7B-CB6A-62E9-F043-9E1AF254E91D}"/>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1534003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3F71-FACA-CC55-0B8A-B5DBDE09132C}"/>
              </a:ext>
            </a:extLst>
          </p:cNvPr>
          <p:cNvSpPr>
            <a:spLocks noGrp="1"/>
          </p:cNvSpPr>
          <p:nvPr>
            <p:ph type="title"/>
          </p:nvPr>
        </p:nvSpPr>
        <p:spPr/>
        <p:txBody>
          <a:bodyPr/>
          <a:lstStyle/>
          <a:p>
            <a:r>
              <a:rPr lang="en-US" dirty="0"/>
              <a:t>Logging and Forensics in the Cloud</a:t>
            </a:r>
          </a:p>
        </p:txBody>
      </p:sp>
      <p:sp>
        <p:nvSpPr>
          <p:cNvPr id="3" name="Picture Placeholder 2">
            <a:extLst>
              <a:ext uri="{FF2B5EF4-FFF2-40B4-BE49-F238E27FC236}">
                <a16:creationId xmlns:a16="http://schemas.microsoft.com/office/drawing/2014/main" id="{F3680547-18EA-15AA-9EFA-FCD1825B59C4}"/>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124FEB19-368F-EDC4-ED63-191D74EFB003}"/>
              </a:ext>
            </a:extLst>
          </p:cNvPr>
          <p:cNvSpPr>
            <a:spLocks noGrp="1"/>
          </p:cNvSpPr>
          <p:nvPr>
            <p:ph sz="half" idx="16"/>
          </p:nvPr>
        </p:nvSpPr>
        <p:spPr>
          <a:xfrm>
            <a:off x="3803953" y="2218544"/>
            <a:ext cx="7615274" cy="4018744"/>
          </a:xfrm>
        </p:spPr>
        <p:txBody>
          <a:bodyPr>
            <a:normAutofit/>
          </a:bodyPr>
          <a:lstStyle/>
          <a:p>
            <a:endParaRPr lang="en-US" dirty="0"/>
          </a:p>
          <a:p>
            <a:endParaRPr lang="en-US" dirty="0"/>
          </a:p>
          <a:p>
            <a:r>
              <a:rPr lang="en-US" dirty="0"/>
              <a:t>Cloud providers offer logging services that track user activity and system events.</a:t>
            </a:r>
          </a:p>
          <a:p>
            <a:r>
              <a:rPr lang="en-US" dirty="0"/>
              <a:t>These logs can be used for troubleshooting, security audits, and forensic analysis.</a:t>
            </a:r>
          </a:p>
        </p:txBody>
      </p:sp>
      <p:sp>
        <p:nvSpPr>
          <p:cNvPr id="5" name="Footer Placeholder 4">
            <a:extLst>
              <a:ext uri="{FF2B5EF4-FFF2-40B4-BE49-F238E27FC236}">
                <a16:creationId xmlns:a16="http://schemas.microsoft.com/office/drawing/2014/main" id="{4267DE5B-C21E-A736-B2A0-45E57BFE2F0D}"/>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B2913900-0842-F0E0-7ED7-DFF5B25828A9}"/>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2537045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4ED28-9590-7E57-12FF-5F1E61042FA3}"/>
              </a:ext>
            </a:extLst>
          </p:cNvPr>
          <p:cNvSpPr>
            <a:spLocks noGrp="1"/>
          </p:cNvSpPr>
          <p:nvPr>
            <p:ph type="title"/>
          </p:nvPr>
        </p:nvSpPr>
        <p:spPr/>
        <p:txBody>
          <a:bodyPr/>
          <a:lstStyle/>
          <a:p>
            <a:r>
              <a:rPr lang="en-US" dirty="0"/>
              <a:t>Cloud migration</a:t>
            </a:r>
          </a:p>
        </p:txBody>
      </p:sp>
      <p:sp>
        <p:nvSpPr>
          <p:cNvPr id="3" name="Picture Placeholder 2">
            <a:extLst>
              <a:ext uri="{FF2B5EF4-FFF2-40B4-BE49-F238E27FC236}">
                <a16:creationId xmlns:a16="http://schemas.microsoft.com/office/drawing/2014/main" id="{A716AEC6-6776-5FB3-57D6-BB0B1924486B}"/>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B1B52378-031B-A704-E289-70198A375521}"/>
              </a:ext>
            </a:extLst>
          </p:cNvPr>
          <p:cNvSpPr>
            <a:spLocks noGrp="1"/>
          </p:cNvSpPr>
          <p:nvPr>
            <p:ph sz="half" idx="16"/>
          </p:nvPr>
        </p:nvSpPr>
        <p:spPr>
          <a:xfrm>
            <a:off x="3803953" y="2023672"/>
            <a:ext cx="7615274" cy="4213616"/>
          </a:xfrm>
        </p:spPr>
        <p:txBody>
          <a:bodyPr>
            <a:normAutofit fontScale="85000" lnSpcReduction="10000"/>
          </a:bodyPr>
          <a:lstStyle/>
          <a:p>
            <a:r>
              <a:rPr lang="en-US" dirty="0"/>
              <a:t>Why Cloud Migration is Booming in Enterprises</a:t>
            </a:r>
          </a:p>
          <a:p>
            <a:r>
              <a:rPr lang="en-US" b="1" dirty="0"/>
              <a:t>Scalability &amp; Simplified Management: </a:t>
            </a:r>
            <a:r>
              <a:rPr lang="en-US" dirty="0"/>
              <a:t>Enterprises are moving to the cloud for easy scaling and management.</a:t>
            </a:r>
          </a:p>
          <a:p>
            <a:r>
              <a:rPr lang="en-US" b="1" dirty="0"/>
              <a:t>Need for Network Observability: </a:t>
            </a:r>
            <a:r>
              <a:rPr lang="en-US" dirty="0"/>
              <a:t>With more cloud usage, monitoring network activities becomes crucial.</a:t>
            </a:r>
          </a:p>
          <a:p>
            <a:r>
              <a:rPr lang="en-US" b="1" dirty="0"/>
              <a:t>SIEM Systems: </a:t>
            </a:r>
            <a:r>
              <a:rPr lang="en-US" dirty="0"/>
              <a:t>Analyze log files to spot patterns and events, ensuring smooth operations.</a:t>
            </a:r>
          </a:p>
          <a:p>
            <a:r>
              <a:rPr lang="en-US" b="1" dirty="0"/>
              <a:t>UEBA Integration: </a:t>
            </a:r>
            <a:r>
              <a:rPr lang="en-US" dirty="0"/>
              <a:t>Combining User and Entity Behavior Analytics with SIEM</a:t>
            </a:r>
          </a:p>
          <a:p>
            <a:r>
              <a:rPr lang="en-US" b="1" dirty="0"/>
              <a:t>Enhances threat detection.</a:t>
            </a:r>
          </a:p>
          <a:p>
            <a:pPr lvl="1"/>
            <a:r>
              <a:rPr lang="en-US" dirty="0"/>
              <a:t>Quickly identifies unusual activities.</a:t>
            </a:r>
          </a:p>
          <a:p>
            <a:pPr lvl="1"/>
            <a:r>
              <a:rPr lang="en-US" dirty="0"/>
              <a:t>Reduces false alarms by understanding normal behaviors.</a:t>
            </a:r>
          </a:p>
          <a:p>
            <a:endParaRPr lang="en-US" dirty="0"/>
          </a:p>
        </p:txBody>
      </p:sp>
      <p:sp>
        <p:nvSpPr>
          <p:cNvPr id="5" name="Footer Placeholder 4">
            <a:extLst>
              <a:ext uri="{FF2B5EF4-FFF2-40B4-BE49-F238E27FC236}">
                <a16:creationId xmlns:a16="http://schemas.microsoft.com/office/drawing/2014/main" id="{8068F6C1-7D8D-9237-1FAF-3C767396FBC4}"/>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13335DCA-731D-FF5D-684B-BB35024A5E12}"/>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3512669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07427-8D8A-3C95-2E36-ED8BCDD14D42}"/>
              </a:ext>
            </a:extLst>
          </p:cNvPr>
          <p:cNvSpPr>
            <a:spLocks noGrp="1"/>
          </p:cNvSpPr>
          <p:nvPr>
            <p:ph type="title"/>
          </p:nvPr>
        </p:nvSpPr>
        <p:spPr>
          <a:xfrm>
            <a:off x="3807877" y="898524"/>
            <a:ext cx="7606895" cy="1364991"/>
          </a:xfrm>
        </p:spPr>
        <p:txBody>
          <a:bodyPr>
            <a:normAutofit fontScale="90000"/>
          </a:bodyPr>
          <a:lstStyle/>
          <a:p>
            <a:r>
              <a:rPr lang="en-US" dirty="0"/>
              <a:t>Challenges and Research in Log Anomaly Detection</a:t>
            </a:r>
          </a:p>
        </p:txBody>
      </p:sp>
      <p:sp>
        <p:nvSpPr>
          <p:cNvPr id="3" name="Picture Placeholder 2">
            <a:extLst>
              <a:ext uri="{FF2B5EF4-FFF2-40B4-BE49-F238E27FC236}">
                <a16:creationId xmlns:a16="http://schemas.microsoft.com/office/drawing/2014/main" id="{0BD1E295-0063-863C-BB2C-CF1778153C70}"/>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B71B4C14-5734-E2F8-DEC8-8486636455AC}"/>
              </a:ext>
            </a:extLst>
          </p:cNvPr>
          <p:cNvSpPr>
            <a:spLocks noGrp="1"/>
          </p:cNvSpPr>
          <p:nvPr>
            <p:ph sz="half" idx="16"/>
          </p:nvPr>
        </p:nvSpPr>
        <p:spPr/>
        <p:txBody>
          <a:bodyPr>
            <a:normAutofit fontScale="70000" lnSpcReduction="20000"/>
          </a:bodyPr>
          <a:lstStyle/>
          <a:p>
            <a:r>
              <a:rPr lang="en-US" b="1" dirty="0"/>
              <a:t>Tackling Log Anomaly Detection in the Cloud</a:t>
            </a:r>
          </a:p>
          <a:p>
            <a:pPr lvl="1"/>
            <a:r>
              <a:rPr lang="en-US" dirty="0"/>
              <a:t>Industry Focus:</a:t>
            </a:r>
          </a:p>
          <a:p>
            <a:pPr lvl="1"/>
            <a:r>
              <a:rPr lang="en-US" dirty="0"/>
              <a:t>Big names like Amazon and Microsoft are researching better security solutions with UEBA.</a:t>
            </a:r>
          </a:p>
          <a:p>
            <a:r>
              <a:rPr lang="en-US" dirty="0"/>
              <a:t>Current Challenges:</a:t>
            </a:r>
          </a:p>
          <a:p>
            <a:pPr lvl="1"/>
            <a:r>
              <a:rPr lang="en-US" dirty="0"/>
              <a:t>Handling huge volumes of log data.</a:t>
            </a:r>
          </a:p>
          <a:p>
            <a:pPr lvl="1"/>
            <a:r>
              <a:rPr lang="en-US" dirty="0"/>
              <a:t>High false alarm rates.</a:t>
            </a:r>
          </a:p>
          <a:p>
            <a:pPr lvl="1"/>
            <a:r>
              <a:rPr lang="en-US" dirty="0"/>
              <a:t>Limited resources to find real threats.</a:t>
            </a:r>
          </a:p>
        </p:txBody>
      </p:sp>
      <p:sp>
        <p:nvSpPr>
          <p:cNvPr id="5" name="Footer Placeholder 4">
            <a:extLst>
              <a:ext uri="{FF2B5EF4-FFF2-40B4-BE49-F238E27FC236}">
                <a16:creationId xmlns:a16="http://schemas.microsoft.com/office/drawing/2014/main" id="{EA220A1C-7114-7D3D-D11A-03C334567025}"/>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535D0EB1-5A58-614E-5BD7-1B83F8CC8BBC}"/>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2573599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C0836-B2EE-472B-E210-7078DA6119AD}"/>
              </a:ext>
            </a:extLst>
          </p:cNvPr>
          <p:cNvSpPr>
            <a:spLocks noGrp="1"/>
          </p:cNvSpPr>
          <p:nvPr>
            <p:ph type="title"/>
          </p:nvPr>
        </p:nvSpPr>
        <p:spPr/>
        <p:txBody>
          <a:bodyPr/>
          <a:lstStyle/>
          <a:p>
            <a:r>
              <a:rPr lang="en-US" dirty="0"/>
              <a:t>Development, Testing, and Deployment in the Cloud</a:t>
            </a:r>
          </a:p>
        </p:txBody>
      </p:sp>
      <p:sp>
        <p:nvSpPr>
          <p:cNvPr id="3" name="Picture Placeholder 2">
            <a:extLst>
              <a:ext uri="{FF2B5EF4-FFF2-40B4-BE49-F238E27FC236}">
                <a16:creationId xmlns:a16="http://schemas.microsoft.com/office/drawing/2014/main" id="{7E159412-209D-D482-9F79-3E4A2D1B5E86}"/>
              </a:ext>
            </a:extLst>
          </p:cNvPr>
          <p:cNvSpPr>
            <a:spLocks noGrp="1"/>
          </p:cNvSpPr>
          <p:nvPr>
            <p:ph type="pic" sz="quarter" idx="15"/>
          </p:nvPr>
        </p:nvSpPr>
        <p:spPr/>
        <p:txBody>
          <a:bodyPr/>
          <a:lstStyle/>
          <a:p>
            <a:endParaRPr lang="en-US"/>
          </a:p>
        </p:txBody>
      </p:sp>
      <p:sp>
        <p:nvSpPr>
          <p:cNvPr id="5" name="Footer Placeholder 4">
            <a:extLst>
              <a:ext uri="{FF2B5EF4-FFF2-40B4-BE49-F238E27FC236}">
                <a16:creationId xmlns:a16="http://schemas.microsoft.com/office/drawing/2014/main" id="{F37457B3-74C2-44ED-A766-D594FA877DEF}"/>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FB63F2F6-EDFC-D3D2-A721-9ADEEAA695B8}"/>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
        <p:nvSpPr>
          <p:cNvPr id="7" name="Content Placeholder 6">
            <a:extLst>
              <a:ext uri="{FF2B5EF4-FFF2-40B4-BE49-F238E27FC236}">
                <a16:creationId xmlns:a16="http://schemas.microsoft.com/office/drawing/2014/main" id="{1B6E3CF3-A280-4E80-B251-BA12D1B3A5E6}"/>
              </a:ext>
            </a:extLst>
          </p:cNvPr>
          <p:cNvSpPr>
            <a:spLocks noGrp="1"/>
          </p:cNvSpPr>
          <p:nvPr>
            <p:ph sz="half" idx="16"/>
          </p:nvPr>
        </p:nvSpPr>
        <p:spPr/>
        <p:txBody>
          <a:bodyPr>
            <a:normAutofit/>
          </a:bodyPr>
          <a:lstStyle/>
          <a:p>
            <a:r>
              <a:rPr lang="en-US" dirty="0"/>
              <a:t>Cloud computing offers development, testing, and deployment tools and platforms.</a:t>
            </a:r>
          </a:p>
          <a:p>
            <a:r>
              <a:rPr lang="en-US" dirty="0"/>
              <a:t>Developers can leverage cloud resources for:</a:t>
            </a:r>
          </a:p>
          <a:p>
            <a:r>
              <a:rPr lang="en-US" dirty="0"/>
              <a:t>Building and testing applications</a:t>
            </a:r>
          </a:p>
          <a:p>
            <a:r>
              <a:rPr lang="en-US" dirty="0"/>
              <a:t>Version control</a:t>
            </a:r>
          </a:p>
          <a:p>
            <a:r>
              <a:rPr lang="en-US" dirty="0"/>
              <a:t>Continuous integration and continuous delivery (CI/CD)</a:t>
            </a:r>
          </a:p>
        </p:txBody>
      </p:sp>
    </p:spTree>
    <p:extLst>
      <p:ext uri="{BB962C8B-B14F-4D97-AF65-F5344CB8AC3E}">
        <p14:creationId xmlns:p14="http://schemas.microsoft.com/office/powerpoint/2010/main" val="1313370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D6974-873A-5D37-D107-F133CEC3199A}"/>
              </a:ext>
            </a:extLst>
          </p:cNvPr>
          <p:cNvSpPr>
            <a:spLocks noGrp="1"/>
          </p:cNvSpPr>
          <p:nvPr>
            <p:ph type="title"/>
          </p:nvPr>
        </p:nvSpPr>
        <p:spPr/>
        <p:txBody>
          <a:bodyPr/>
          <a:lstStyle/>
          <a:p>
            <a:r>
              <a:rPr lang="en-US" b="1" dirty="0"/>
              <a:t>Secure Development and Auditing</a:t>
            </a:r>
            <a:endParaRPr lang="en-US" dirty="0"/>
          </a:p>
        </p:txBody>
      </p:sp>
      <p:sp>
        <p:nvSpPr>
          <p:cNvPr id="3" name="Picture Placeholder 2">
            <a:extLst>
              <a:ext uri="{FF2B5EF4-FFF2-40B4-BE49-F238E27FC236}">
                <a16:creationId xmlns:a16="http://schemas.microsoft.com/office/drawing/2014/main" id="{E5F075B0-5BD1-9823-94DA-5D9352F56D06}"/>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32A8F270-B0CC-80D0-CF87-650E02CF7A40}"/>
              </a:ext>
            </a:extLst>
          </p:cNvPr>
          <p:cNvSpPr>
            <a:spLocks noGrp="1"/>
          </p:cNvSpPr>
          <p:nvPr>
            <p:ph sz="half" idx="16"/>
          </p:nvPr>
        </p:nvSpPr>
        <p:spPr/>
        <p:txBody>
          <a:bodyPr>
            <a:normAutofit/>
          </a:bodyPr>
          <a:lstStyle/>
          <a:p>
            <a:pPr>
              <a:buFont typeface="Arial" panose="020B0604020202020204" pitchFamily="34" charset="0"/>
              <a:buChar char="•"/>
            </a:pPr>
            <a:r>
              <a:rPr lang="en-US" dirty="0"/>
              <a:t>Development: Implementing security best practices in cloud applications.</a:t>
            </a:r>
          </a:p>
          <a:p>
            <a:pPr>
              <a:buFont typeface="Arial" panose="020B0604020202020204" pitchFamily="34" charset="0"/>
              <a:buChar char="•"/>
            </a:pPr>
            <a:r>
              <a:rPr lang="en-US" dirty="0"/>
              <a:t>Auditing: Regularly reviewing and assessing cloud security measures.</a:t>
            </a:r>
          </a:p>
        </p:txBody>
      </p:sp>
      <p:sp>
        <p:nvSpPr>
          <p:cNvPr id="5" name="Footer Placeholder 4">
            <a:extLst>
              <a:ext uri="{FF2B5EF4-FFF2-40B4-BE49-F238E27FC236}">
                <a16:creationId xmlns:a16="http://schemas.microsoft.com/office/drawing/2014/main" id="{B7D1A7FA-1545-846C-D778-38415C621F72}"/>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64F7437C-0952-73E7-884E-88F59C08053E}"/>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3235597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4C531-37E9-56F9-6C84-9EE713E3B6A9}"/>
              </a:ext>
            </a:extLst>
          </p:cNvPr>
          <p:cNvSpPr>
            <a:spLocks noGrp="1"/>
          </p:cNvSpPr>
          <p:nvPr>
            <p:ph type="title"/>
          </p:nvPr>
        </p:nvSpPr>
        <p:spPr/>
        <p:txBody>
          <a:bodyPr/>
          <a:lstStyle/>
          <a:p>
            <a:r>
              <a:rPr lang="en-US" b="1" dirty="0"/>
              <a:t>Secure Development</a:t>
            </a:r>
          </a:p>
        </p:txBody>
      </p:sp>
      <p:sp>
        <p:nvSpPr>
          <p:cNvPr id="3" name="Picture Placeholder 2">
            <a:extLst>
              <a:ext uri="{FF2B5EF4-FFF2-40B4-BE49-F238E27FC236}">
                <a16:creationId xmlns:a16="http://schemas.microsoft.com/office/drawing/2014/main" id="{B8545793-0399-1E6D-8A2C-161A7C868725}"/>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EBE0EF87-1B82-CEED-94F6-02BE00852AAF}"/>
              </a:ext>
            </a:extLst>
          </p:cNvPr>
          <p:cNvSpPr>
            <a:spLocks noGrp="1"/>
          </p:cNvSpPr>
          <p:nvPr>
            <p:ph sz="half" idx="16"/>
          </p:nvPr>
        </p:nvSpPr>
        <p:spPr>
          <a:xfrm>
            <a:off x="3803953" y="2928490"/>
            <a:ext cx="7615274" cy="3308797"/>
          </a:xfrm>
        </p:spPr>
        <p:txBody>
          <a:bodyPr>
            <a:normAutofit fontScale="85000" lnSpcReduction="10000"/>
          </a:bodyPr>
          <a:lstStyle/>
          <a:p>
            <a:r>
              <a:rPr lang="en-US" dirty="0"/>
              <a:t>Here are some key principles:</a:t>
            </a:r>
          </a:p>
          <a:p>
            <a:r>
              <a:rPr lang="en-US" b="1" dirty="0"/>
              <a:t>Threat Modeling: </a:t>
            </a:r>
            <a:r>
              <a:rPr lang="en-US" dirty="0"/>
              <a:t>Identify potential security threats and vulnerabilities early in the development process. </a:t>
            </a:r>
          </a:p>
          <a:p>
            <a:r>
              <a:rPr lang="en-US" b="1" dirty="0"/>
              <a:t>Secure Coding Practices: </a:t>
            </a:r>
            <a:r>
              <a:rPr lang="en-US" dirty="0"/>
              <a:t>Use secure coding techniques to avoid common coding errors that can introduce vulnerabilities. This includes practices like input validation, proper access control, and secure data handling.</a:t>
            </a:r>
          </a:p>
          <a:p>
            <a:r>
              <a:rPr lang="en-US" b="1" dirty="0"/>
              <a:t>Static and Dynamic Application Security Testing </a:t>
            </a:r>
            <a:r>
              <a:rPr lang="en-US" dirty="0"/>
              <a:t>(SAST &amp; DAST): Utilize automated tools to scan code for vulnerabilities at different stages of development. SAST scans code for vulnerabilities before execution, while DAST scans running applications for security flaws.</a:t>
            </a:r>
          </a:p>
        </p:txBody>
      </p:sp>
      <p:sp>
        <p:nvSpPr>
          <p:cNvPr id="5" name="Footer Placeholder 4">
            <a:extLst>
              <a:ext uri="{FF2B5EF4-FFF2-40B4-BE49-F238E27FC236}">
                <a16:creationId xmlns:a16="http://schemas.microsoft.com/office/drawing/2014/main" id="{D46C9678-228A-FF90-52BD-C3ECEB18E02B}"/>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16A6B54D-D31C-D60B-E168-D2E2E9526A57}"/>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3624579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618703" cy="2668587"/>
          </a:xfrm>
        </p:spPr>
        <p:txBody>
          <a:bodyPr>
            <a:normAutofit fontScale="70000" lnSpcReduction="20000"/>
          </a:bodyPr>
          <a:lstStyle/>
          <a:p>
            <a:pPr marL="457200" indent="-457200">
              <a:buFont typeface="+mj-lt"/>
              <a:buAutoNum type="arabicPeriod"/>
            </a:pPr>
            <a:r>
              <a:rPr lang="en-US" dirty="0"/>
              <a:t>Clients - Mobile - Thin - Thick</a:t>
            </a:r>
          </a:p>
          <a:p>
            <a:pPr marL="457200" indent="-457200">
              <a:buFont typeface="+mj-lt"/>
              <a:buAutoNum type="arabicPeriod"/>
            </a:pPr>
            <a:r>
              <a:rPr lang="en-US" dirty="0"/>
              <a:t>Security - Data Linkage - Offloading Work - Logging - Forensics - Development - Auditing</a:t>
            </a:r>
          </a:p>
          <a:p>
            <a:pPr marL="457200" indent="-457200">
              <a:buFont typeface="+mj-lt"/>
              <a:buAutoNum type="arabicPeriod"/>
            </a:pPr>
            <a:r>
              <a:rPr lang="en-US" dirty="0"/>
              <a:t>Network- Basic Public Internet- The Accelerated Internet- </a:t>
            </a:r>
            <a:r>
              <a:rPr lang="en-US" dirty="0" err="1"/>
              <a:t>Optimised</a:t>
            </a:r>
            <a:r>
              <a:rPr lang="en-US" dirty="0"/>
              <a:t> Internet Overlay- Site-to-Site VPN- Cloud Providers- Cloud Consumers - Pipe Size- Redundancy</a:t>
            </a:r>
          </a:p>
          <a:p>
            <a:pPr marL="457200" indent="-457200">
              <a:buFont typeface="+mj-lt"/>
              <a:buAutoNum type="arabicPeriod"/>
            </a:pPr>
            <a:r>
              <a:rPr lang="en-US" dirty="0"/>
              <a:t>Services- Identity- Integration- Mapping- Payments- Search</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
        <p:nvSpPr>
          <p:cNvPr id="4" name="Footer Placeholder 3">
            <a:extLst>
              <a:ext uri="{FF2B5EF4-FFF2-40B4-BE49-F238E27FC236}">
                <a16:creationId xmlns:a16="http://schemas.microsoft.com/office/drawing/2014/main" id="{8BA70C47-3660-70BF-98AD-CE50FA735064}"/>
              </a:ext>
            </a:extLst>
          </p:cNvPr>
          <p:cNvSpPr>
            <a:spLocks noGrp="1"/>
          </p:cNvSpPr>
          <p:nvPr>
            <p:ph type="ftr" sz="quarter" idx="11"/>
          </p:nvPr>
        </p:nvSpPr>
        <p:spPr/>
        <p:txBody>
          <a:bodyPr/>
          <a:lstStyle/>
          <a:p>
            <a:r>
              <a:rPr lang="en-US"/>
              <a:t>Professor Dr. Sudan Jha</a:t>
            </a:r>
            <a:endParaRPr lang="en-US" dirty="0"/>
          </a:p>
        </p:txBody>
      </p:sp>
    </p:spTree>
    <p:extLst>
      <p:ext uri="{BB962C8B-B14F-4D97-AF65-F5344CB8AC3E}">
        <p14:creationId xmlns:p14="http://schemas.microsoft.com/office/powerpoint/2010/main" val="224349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A1A2DE-09FD-C625-DB7A-B1E3E465D6B9}"/>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1088BFA9-0BA4-3AE6-F7D7-5F49ABE65827}"/>
              </a:ext>
            </a:extLst>
          </p:cNvPr>
          <p:cNvSpPr>
            <a:spLocks noGrp="1"/>
          </p:cNvSpPr>
          <p:nvPr>
            <p:ph sz="half" idx="16"/>
          </p:nvPr>
        </p:nvSpPr>
        <p:spPr>
          <a:xfrm>
            <a:off x="3803953" y="2413416"/>
            <a:ext cx="7615274" cy="3823872"/>
          </a:xfrm>
        </p:spPr>
        <p:txBody>
          <a:bodyPr>
            <a:normAutofit/>
          </a:bodyPr>
          <a:lstStyle/>
          <a:p>
            <a:r>
              <a:rPr lang="en-US" b="1" dirty="0"/>
              <a:t>Secure API Design: </a:t>
            </a:r>
            <a:r>
              <a:rPr lang="en-US" dirty="0"/>
              <a:t>When building cloud-based APIs, follow secure design principles such as strong authentication and authorization mechanisms, data encryption, and proper error handling.</a:t>
            </a:r>
          </a:p>
          <a:p>
            <a:r>
              <a:rPr lang="en-US" b="1" dirty="0"/>
              <a:t>Regular Security Reviews: </a:t>
            </a:r>
            <a:r>
              <a:rPr lang="en-US" dirty="0"/>
              <a:t>Conduct regular penetration testing and security assessments to identify and address any vulnerabilities that may have been missed during development.</a:t>
            </a:r>
          </a:p>
        </p:txBody>
      </p:sp>
      <p:sp>
        <p:nvSpPr>
          <p:cNvPr id="5" name="Footer Placeholder 4">
            <a:extLst>
              <a:ext uri="{FF2B5EF4-FFF2-40B4-BE49-F238E27FC236}">
                <a16:creationId xmlns:a16="http://schemas.microsoft.com/office/drawing/2014/main" id="{52FAB429-1CC5-6732-49C0-DB9868E68F5D}"/>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0C7B9CA2-7336-C6C0-91FE-BD89BFA277EE}"/>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
        <p:nvSpPr>
          <p:cNvPr id="7" name="Title 1">
            <a:extLst>
              <a:ext uri="{FF2B5EF4-FFF2-40B4-BE49-F238E27FC236}">
                <a16:creationId xmlns:a16="http://schemas.microsoft.com/office/drawing/2014/main" id="{F25B56A3-AE85-FEA3-B835-B36DC5BD0104}"/>
              </a:ext>
            </a:extLst>
          </p:cNvPr>
          <p:cNvSpPr>
            <a:spLocks noGrp="1"/>
          </p:cNvSpPr>
          <p:nvPr>
            <p:ph type="title"/>
          </p:nvPr>
        </p:nvSpPr>
        <p:spPr>
          <a:xfrm>
            <a:off x="3807877" y="898524"/>
            <a:ext cx="7606895" cy="2029967"/>
          </a:xfrm>
        </p:spPr>
        <p:txBody>
          <a:bodyPr/>
          <a:lstStyle/>
          <a:p>
            <a:r>
              <a:rPr lang="en-US" b="1" dirty="0"/>
              <a:t>Secure Development</a:t>
            </a:r>
          </a:p>
        </p:txBody>
      </p:sp>
    </p:spTree>
    <p:extLst>
      <p:ext uri="{BB962C8B-B14F-4D97-AF65-F5344CB8AC3E}">
        <p14:creationId xmlns:p14="http://schemas.microsoft.com/office/powerpoint/2010/main" val="4119320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83D7D-FCF8-6542-6CBF-AE5446D823D4}"/>
              </a:ext>
            </a:extLst>
          </p:cNvPr>
          <p:cNvSpPr>
            <a:spLocks noGrp="1"/>
          </p:cNvSpPr>
          <p:nvPr>
            <p:ph type="title"/>
          </p:nvPr>
        </p:nvSpPr>
        <p:spPr/>
        <p:txBody>
          <a:bodyPr/>
          <a:lstStyle/>
          <a:p>
            <a:r>
              <a:rPr lang="en-US" b="1" dirty="0"/>
              <a:t>Cloud Security Auditing</a:t>
            </a:r>
            <a:endParaRPr lang="en-US" dirty="0"/>
          </a:p>
        </p:txBody>
      </p:sp>
      <p:sp>
        <p:nvSpPr>
          <p:cNvPr id="3" name="Picture Placeholder 2">
            <a:extLst>
              <a:ext uri="{FF2B5EF4-FFF2-40B4-BE49-F238E27FC236}">
                <a16:creationId xmlns:a16="http://schemas.microsoft.com/office/drawing/2014/main" id="{FF84B544-A12C-0140-1D90-D25B010B4272}"/>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40AFA1EF-D244-BE24-C5CD-F56D48E7BB8B}"/>
              </a:ext>
            </a:extLst>
          </p:cNvPr>
          <p:cNvSpPr>
            <a:spLocks noGrp="1"/>
          </p:cNvSpPr>
          <p:nvPr>
            <p:ph sz="half" idx="16"/>
          </p:nvPr>
        </p:nvSpPr>
        <p:spPr/>
        <p:txBody>
          <a:bodyPr/>
          <a:lstStyle/>
          <a:p>
            <a:pPr marL="0" indent="0">
              <a:buNone/>
            </a:pPr>
            <a:r>
              <a:rPr lang="en-US" b="1" dirty="0"/>
              <a:t>Cloud Security Auditing </a:t>
            </a:r>
            <a:r>
              <a:rPr lang="en-US" dirty="0"/>
              <a:t>is the process of regularly reviewing and assessing the security posture of your cloud environment. </a:t>
            </a:r>
          </a:p>
          <a:p>
            <a:pPr marL="0" indent="0">
              <a:buNone/>
            </a:pPr>
            <a:r>
              <a:rPr lang="en-US" dirty="0"/>
              <a:t>This includes evaluating the security controls implemented by both you and your cloud provider. </a:t>
            </a:r>
          </a:p>
          <a:p>
            <a:pPr marL="0" indent="0">
              <a:buNone/>
            </a:pPr>
            <a:r>
              <a:rPr lang="en-US" dirty="0"/>
              <a:t>Here are some key elements of cloud security auditing:</a:t>
            </a:r>
          </a:p>
        </p:txBody>
      </p:sp>
      <p:sp>
        <p:nvSpPr>
          <p:cNvPr id="5" name="Footer Placeholder 4">
            <a:extLst>
              <a:ext uri="{FF2B5EF4-FFF2-40B4-BE49-F238E27FC236}">
                <a16:creationId xmlns:a16="http://schemas.microsoft.com/office/drawing/2014/main" id="{91A54EC6-9B4B-8A87-AD96-1C0C9A48A64A}"/>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EF48F32B-DB2F-6058-9A03-87B6CE94B1CE}"/>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1211614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A4E7-3BE7-948B-6C0F-D00D8AD9013E}"/>
              </a:ext>
            </a:extLst>
          </p:cNvPr>
          <p:cNvSpPr>
            <a:spLocks noGrp="1"/>
          </p:cNvSpPr>
          <p:nvPr>
            <p:ph type="title"/>
          </p:nvPr>
        </p:nvSpPr>
        <p:spPr/>
        <p:txBody>
          <a:bodyPr/>
          <a:lstStyle/>
          <a:p>
            <a:r>
              <a:rPr lang="en-US" b="1" dirty="0"/>
              <a:t>Cloud Security Auditing</a:t>
            </a:r>
            <a:endParaRPr lang="en-US" dirty="0"/>
          </a:p>
        </p:txBody>
      </p:sp>
      <p:sp>
        <p:nvSpPr>
          <p:cNvPr id="3" name="Picture Placeholder 2">
            <a:extLst>
              <a:ext uri="{FF2B5EF4-FFF2-40B4-BE49-F238E27FC236}">
                <a16:creationId xmlns:a16="http://schemas.microsoft.com/office/drawing/2014/main" id="{0A9C1EA8-FAA1-7C15-C517-BD48B2A688F9}"/>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133ABCCF-01BB-32D2-6B1D-245BDA293BA0}"/>
              </a:ext>
            </a:extLst>
          </p:cNvPr>
          <p:cNvSpPr>
            <a:spLocks noGrp="1"/>
          </p:cNvSpPr>
          <p:nvPr>
            <p:ph sz="half" idx="16"/>
          </p:nvPr>
        </p:nvSpPr>
        <p:spPr>
          <a:xfrm>
            <a:off x="3803953" y="2338466"/>
            <a:ext cx="7615274" cy="3898822"/>
          </a:xfrm>
        </p:spPr>
        <p:txBody>
          <a:bodyPr>
            <a:normAutofit fontScale="77500" lnSpcReduction="20000"/>
          </a:bodyPr>
          <a:lstStyle/>
          <a:p>
            <a:r>
              <a:rPr lang="en-US" b="1" dirty="0"/>
              <a:t>Compliance Audits: </a:t>
            </a:r>
            <a:r>
              <a:rPr lang="en-US" dirty="0"/>
              <a:t>Ensure your cloud environment adheres to relevant industry regulations and compliance standards, such as HIPAA, PCI DSS, or GDPR.</a:t>
            </a:r>
          </a:p>
          <a:p>
            <a:r>
              <a:rPr lang="en-US" b="1" dirty="0"/>
              <a:t>Vulnerability Assessments: </a:t>
            </a:r>
            <a:r>
              <a:rPr lang="en-US" dirty="0"/>
              <a:t>Identify and remediate vulnerabilities in your cloud infrastructure, applications, and configuration.</a:t>
            </a:r>
          </a:p>
          <a:p>
            <a:r>
              <a:rPr lang="en-US" b="1" dirty="0"/>
              <a:t>Security Configuration Reviews: </a:t>
            </a:r>
            <a:r>
              <a:rPr lang="en-US" dirty="0"/>
              <a:t>Verify that your cloud resources are configured securely, following best practices recommended by your cloud provider.</a:t>
            </a:r>
          </a:p>
          <a:p>
            <a:r>
              <a:rPr lang="en-US" b="1" dirty="0"/>
              <a:t>Access Control Reviews: </a:t>
            </a:r>
            <a:r>
              <a:rPr lang="en-US" dirty="0"/>
              <a:t>Evaluate user access controls and ensure they are aligned with the principle of least privilege.</a:t>
            </a:r>
          </a:p>
          <a:p>
            <a:r>
              <a:rPr lang="en-US" b="1" dirty="0"/>
              <a:t>Log Management and Analysis: </a:t>
            </a:r>
            <a:r>
              <a:rPr lang="en-US" dirty="0"/>
              <a:t>Establish a robust log management system to collect, analyze, and monitor logs from your cloud resources for any suspicious activity.</a:t>
            </a:r>
          </a:p>
          <a:p>
            <a:r>
              <a:rPr lang="en-US" b="1" dirty="0"/>
              <a:t>Incident Response Planning: </a:t>
            </a:r>
            <a:r>
              <a:rPr lang="en-US" dirty="0"/>
              <a:t>Develop and test an incident response plan to effectively respond to security incidents in the cloud.</a:t>
            </a:r>
          </a:p>
        </p:txBody>
      </p:sp>
      <p:sp>
        <p:nvSpPr>
          <p:cNvPr id="5" name="Footer Placeholder 4">
            <a:extLst>
              <a:ext uri="{FF2B5EF4-FFF2-40B4-BE49-F238E27FC236}">
                <a16:creationId xmlns:a16="http://schemas.microsoft.com/office/drawing/2014/main" id="{1D6885F0-ADC7-0040-5445-D079A07CF2E4}"/>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00868529-9135-769A-BB7E-6087E98AC3E6}"/>
              </a:ext>
            </a:extLst>
          </p:cNvPr>
          <p:cNvSpPr>
            <a:spLocks noGrp="1"/>
          </p:cNvSpPr>
          <p:nvPr>
            <p:ph type="sldNum" sz="quarter" idx="12"/>
          </p:nvPr>
        </p:nvSpPr>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92872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98BAA-65FD-C283-95C7-C270720DB415}"/>
              </a:ext>
            </a:extLst>
          </p:cNvPr>
          <p:cNvSpPr>
            <a:spLocks noGrp="1"/>
          </p:cNvSpPr>
          <p:nvPr>
            <p:ph type="title"/>
          </p:nvPr>
        </p:nvSpPr>
        <p:spPr>
          <a:xfrm>
            <a:off x="3297836" y="898524"/>
            <a:ext cx="8709285" cy="2029967"/>
          </a:xfrm>
        </p:spPr>
        <p:txBody>
          <a:bodyPr/>
          <a:lstStyle/>
          <a:p>
            <a:r>
              <a:rPr lang="en-US" dirty="0"/>
              <a:t>Importance of Support Services</a:t>
            </a:r>
          </a:p>
        </p:txBody>
      </p:sp>
      <p:sp>
        <p:nvSpPr>
          <p:cNvPr id="3" name="Picture Placeholder 2">
            <a:extLst>
              <a:ext uri="{FF2B5EF4-FFF2-40B4-BE49-F238E27FC236}">
                <a16:creationId xmlns:a16="http://schemas.microsoft.com/office/drawing/2014/main" id="{2B75580F-B872-8823-09D0-2B7799A10EBD}"/>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E46D2436-651D-9C3E-4992-9F917DD3B2DB}"/>
              </a:ext>
            </a:extLst>
          </p:cNvPr>
          <p:cNvSpPr>
            <a:spLocks noGrp="1"/>
          </p:cNvSpPr>
          <p:nvPr>
            <p:ph sz="half" idx="16"/>
          </p:nvPr>
        </p:nvSpPr>
        <p:spPr>
          <a:xfrm>
            <a:off x="3803953" y="3293616"/>
            <a:ext cx="7615274" cy="2943671"/>
          </a:xfrm>
        </p:spPr>
        <p:txBody>
          <a:bodyPr>
            <a:normAutofit/>
          </a:bodyPr>
          <a:lstStyle/>
          <a:p>
            <a:r>
              <a:rPr lang="en-US" b="1" dirty="0"/>
              <a:t>Ensures Operational Continuity:</a:t>
            </a:r>
          </a:p>
          <a:p>
            <a:pPr lvl="1"/>
            <a:r>
              <a:rPr lang="en-US" dirty="0"/>
              <a:t>Minimizes downtime through proactive monitoring and quick issue resolution.</a:t>
            </a:r>
          </a:p>
          <a:p>
            <a:r>
              <a:rPr lang="en-US" b="1" dirty="0"/>
              <a:t>Enhances Security:</a:t>
            </a:r>
          </a:p>
          <a:p>
            <a:pPr lvl="1"/>
            <a:r>
              <a:rPr lang="en-US" dirty="0"/>
              <a:t>Provides security updates and vulnerability assessments.</a:t>
            </a:r>
          </a:p>
          <a:p>
            <a:r>
              <a:rPr lang="en-US" b="1" dirty="0"/>
              <a:t>Optimizes Performance:</a:t>
            </a:r>
          </a:p>
          <a:p>
            <a:pPr lvl="1"/>
            <a:r>
              <a:rPr lang="en-US" dirty="0"/>
              <a:t>Regular maintenance and performance tuning.</a:t>
            </a:r>
          </a:p>
          <a:p>
            <a:endParaRPr lang="en-US" dirty="0"/>
          </a:p>
        </p:txBody>
      </p:sp>
      <p:sp>
        <p:nvSpPr>
          <p:cNvPr id="5" name="Footer Placeholder 4">
            <a:extLst>
              <a:ext uri="{FF2B5EF4-FFF2-40B4-BE49-F238E27FC236}">
                <a16:creationId xmlns:a16="http://schemas.microsoft.com/office/drawing/2014/main" id="{A7069BD9-0039-75F5-124E-28DC8BA25B21}"/>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F379694B-BD69-6543-7AF0-4824964EE4FE}"/>
              </a:ext>
            </a:extLst>
          </p:cNvPr>
          <p:cNvSpPr>
            <a:spLocks noGrp="1"/>
          </p:cNvSpPr>
          <p:nvPr>
            <p:ph type="sldNum" sz="quarter" idx="12"/>
          </p:nvPr>
        </p:nvSpPr>
        <p:spPr/>
        <p:txBody>
          <a:bodyPr/>
          <a:lstStyle/>
          <a:p>
            <a:fld id="{B5CEABB6-07DC-46E8-9B57-56EC44A396E5}" type="slidenum">
              <a:rPr lang="en-US" smtClean="0"/>
              <a:pPr/>
              <a:t>23</a:t>
            </a:fld>
            <a:endParaRPr lang="en-US" dirty="0"/>
          </a:p>
        </p:txBody>
      </p:sp>
    </p:spTree>
    <p:extLst>
      <p:ext uri="{BB962C8B-B14F-4D97-AF65-F5344CB8AC3E}">
        <p14:creationId xmlns:p14="http://schemas.microsoft.com/office/powerpoint/2010/main" val="3158890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23D4B-B097-B305-0C49-1834CB594C47}"/>
              </a:ext>
            </a:extLst>
          </p:cNvPr>
          <p:cNvSpPr>
            <a:spLocks noGrp="1"/>
          </p:cNvSpPr>
          <p:nvPr>
            <p:ph type="title"/>
          </p:nvPr>
        </p:nvSpPr>
        <p:spPr/>
        <p:txBody>
          <a:bodyPr/>
          <a:lstStyle/>
          <a:p>
            <a:r>
              <a:rPr lang="en-US" b="1" dirty="0"/>
              <a:t>Cloud Network Basics</a:t>
            </a:r>
          </a:p>
        </p:txBody>
      </p:sp>
      <p:sp>
        <p:nvSpPr>
          <p:cNvPr id="3" name="Picture Placeholder 2">
            <a:extLst>
              <a:ext uri="{FF2B5EF4-FFF2-40B4-BE49-F238E27FC236}">
                <a16:creationId xmlns:a16="http://schemas.microsoft.com/office/drawing/2014/main" id="{FD942A1C-5D61-7D74-DBE4-C4779B75832A}"/>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01A68FEE-34C0-A86E-02C2-B6C64A8FDE16}"/>
              </a:ext>
            </a:extLst>
          </p:cNvPr>
          <p:cNvSpPr>
            <a:spLocks noGrp="1"/>
          </p:cNvSpPr>
          <p:nvPr>
            <p:ph sz="half" idx="16"/>
          </p:nvPr>
        </p:nvSpPr>
        <p:spPr>
          <a:xfrm>
            <a:off x="3803953" y="2928491"/>
            <a:ext cx="7615274" cy="3308797"/>
          </a:xfrm>
        </p:spPr>
        <p:txBody>
          <a:bodyPr>
            <a:normAutofit/>
          </a:bodyPr>
          <a:lstStyle/>
          <a:p>
            <a:pPr>
              <a:buFont typeface="Arial" panose="020B0604020202020204" pitchFamily="34" charset="0"/>
              <a:buChar char="•"/>
            </a:pPr>
            <a:r>
              <a:rPr lang="en-US" b="1" dirty="0"/>
              <a:t>The Public Internet</a:t>
            </a:r>
          </a:p>
          <a:p>
            <a:pPr lvl="1"/>
            <a:r>
              <a:rPr lang="en-US" dirty="0"/>
              <a:t>The most widely used method for accessing cloud services.</a:t>
            </a:r>
          </a:p>
          <a:p>
            <a:pPr lvl="1"/>
            <a:r>
              <a:rPr lang="en-US" dirty="0"/>
              <a:t>Offers widespread accessibility and ease of use.</a:t>
            </a:r>
          </a:p>
          <a:p>
            <a:pPr lvl="1"/>
            <a:r>
              <a:rPr lang="en-US" dirty="0"/>
              <a:t>No additional infrastructure setup required on your end.</a:t>
            </a:r>
          </a:p>
          <a:p>
            <a:pPr lvl="1"/>
            <a:r>
              <a:rPr lang="en-US" dirty="0"/>
              <a:t>Generally lower costs compared to dedicated connections.</a:t>
            </a:r>
          </a:p>
          <a:p>
            <a:pPr>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5EA5807D-156A-F117-B004-4BEE160A6D2A}"/>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75573DD0-2324-3856-505E-49F6EB2A73AD}"/>
              </a:ext>
            </a:extLst>
          </p:cNvPr>
          <p:cNvSpPr>
            <a:spLocks noGrp="1"/>
          </p:cNvSpPr>
          <p:nvPr>
            <p:ph type="sldNum" sz="quarter" idx="12"/>
          </p:nvPr>
        </p:nvSpPr>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762900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B06F-C252-B7FA-CA9D-D1442BFF103A}"/>
              </a:ext>
            </a:extLst>
          </p:cNvPr>
          <p:cNvSpPr>
            <a:spLocks noGrp="1"/>
          </p:cNvSpPr>
          <p:nvPr>
            <p:ph type="title"/>
          </p:nvPr>
        </p:nvSpPr>
        <p:spPr/>
        <p:txBody>
          <a:bodyPr/>
          <a:lstStyle/>
          <a:p>
            <a:r>
              <a:rPr lang="en-US" dirty="0"/>
              <a:t>Limitations of public internet:</a:t>
            </a:r>
          </a:p>
        </p:txBody>
      </p:sp>
      <p:sp>
        <p:nvSpPr>
          <p:cNvPr id="3" name="Picture Placeholder 2">
            <a:extLst>
              <a:ext uri="{FF2B5EF4-FFF2-40B4-BE49-F238E27FC236}">
                <a16:creationId xmlns:a16="http://schemas.microsoft.com/office/drawing/2014/main" id="{A88DCD2D-DB32-FB6A-B077-303F0977F09C}"/>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833DF02D-339F-33CA-6396-398BCBEC8E2F}"/>
              </a:ext>
            </a:extLst>
          </p:cNvPr>
          <p:cNvSpPr>
            <a:spLocks noGrp="1"/>
          </p:cNvSpPr>
          <p:nvPr>
            <p:ph sz="half" idx="16"/>
          </p:nvPr>
        </p:nvSpPr>
        <p:spPr/>
        <p:txBody>
          <a:bodyPr>
            <a:normAutofit fontScale="85000" lnSpcReduction="10000"/>
          </a:bodyPr>
          <a:lstStyle/>
          <a:p>
            <a:pPr algn="just"/>
            <a:r>
              <a:rPr lang="en-US" b="1" dirty="0"/>
              <a:t>However, the public internet also comes with limitations:</a:t>
            </a:r>
          </a:p>
          <a:p>
            <a:pPr algn="just"/>
            <a:r>
              <a:rPr lang="en-US" b="1" dirty="0"/>
              <a:t>Performance: </a:t>
            </a:r>
            <a:r>
              <a:rPr lang="en-US" dirty="0"/>
              <a:t>Performance can vary depending on factors like internet congestion, geographical distance to the cloud provider's data centers, and overall internet traffic. This variability can lead to latency (delays) in data transmission, impacting user experience, especially for applications sensitive to real-time interactions.</a:t>
            </a:r>
          </a:p>
          <a:p>
            <a:pPr algn="just"/>
            <a:r>
              <a:rPr lang="en-US" b="1" dirty="0"/>
              <a:t>Security: </a:t>
            </a:r>
            <a:r>
              <a:rPr lang="en-US" dirty="0"/>
              <a:t>The public internet is a shared network, and data travels across various hops before reaching its destination. This inherent characteristic raises security concerns, as data might be vulnerable to interception during transmission.</a:t>
            </a:r>
          </a:p>
          <a:p>
            <a:pPr algn="just"/>
            <a:endParaRPr lang="en-US" dirty="0"/>
          </a:p>
        </p:txBody>
      </p:sp>
      <p:sp>
        <p:nvSpPr>
          <p:cNvPr id="5" name="Footer Placeholder 4">
            <a:extLst>
              <a:ext uri="{FF2B5EF4-FFF2-40B4-BE49-F238E27FC236}">
                <a16:creationId xmlns:a16="http://schemas.microsoft.com/office/drawing/2014/main" id="{C6CEDF9B-E6F9-0582-0AF0-A0CC570604CE}"/>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90FE6A84-2535-E443-FA33-5352F84E9F64}"/>
              </a:ext>
            </a:extLst>
          </p:cNvPr>
          <p:cNvSpPr>
            <a:spLocks noGrp="1"/>
          </p:cNvSpPr>
          <p:nvPr>
            <p:ph type="sldNum" sz="quarter" idx="12"/>
          </p:nvPr>
        </p:nvSpPr>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792219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61E01-B720-8975-35B4-D21C291DC238}"/>
              </a:ext>
            </a:extLst>
          </p:cNvPr>
          <p:cNvSpPr>
            <a:spLocks noGrp="1"/>
          </p:cNvSpPr>
          <p:nvPr>
            <p:ph type="title"/>
          </p:nvPr>
        </p:nvSpPr>
        <p:spPr/>
        <p:txBody>
          <a:bodyPr/>
          <a:lstStyle/>
          <a:p>
            <a:r>
              <a:rPr lang="en-US" dirty="0"/>
              <a:t>Accelerated Internet</a:t>
            </a:r>
          </a:p>
        </p:txBody>
      </p:sp>
      <p:sp>
        <p:nvSpPr>
          <p:cNvPr id="3" name="Picture Placeholder 2">
            <a:extLst>
              <a:ext uri="{FF2B5EF4-FFF2-40B4-BE49-F238E27FC236}">
                <a16:creationId xmlns:a16="http://schemas.microsoft.com/office/drawing/2014/main" id="{D3C12C41-EEB9-12D7-0C5F-A8C1D187EC1F}"/>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03EF9F27-A1F2-1391-7F7A-6D0D6854312A}"/>
              </a:ext>
            </a:extLst>
          </p:cNvPr>
          <p:cNvSpPr>
            <a:spLocks noGrp="1"/>
          </p:cNvSpPr>
          <p:nvPr>
            <p:ph sz="half" idx="16"/>
          </p:nvPr>
        </p:nvSpPr>
        <p:spPr>
          <a:xfrm>
            <a:off x="3803953" y="2928491"/>
            <a:ext cx="7615274" cy="3308797"/>
          </a:xfrm>
        </p:spPr>
        <p:txBody>
          <a:bodyPr>
            <a:normAutofit/>
          </a:bodyPr>
          <a:lstStyle/>
          <a:p>
            <a:r>
              <a:rPr lang="en-US" dirty="0"/>
              <a:t>Employs specialized network providers with optimized routes for cloud traffic.</a:t>
            </a:r>
          </a:p>
          <a:p>
            <a:r>
              <a:rPr lang="en-US" dirty="0"/>
              <a:t>Offers improved performance compared to the public internet.</a:t>
            </a:r>
          </a:p>
          <a:p>
            <a:r>
              <a:rPr lang="en-US" dirty="0"/>
              <a:t>Reduced latency and jitter (variations in latency) for a more consistent user experience.</a:t>
            </a:r>
          </a:p>
          <a:p>
            <a:r>
              <a:rPr lang="en-US" dirty="0"/>
              <a:t>Often implemented as a managed service by cloud providers or network providers.</a:t>
            </a:r>
          </a:p>
        </p:txBody>
      </p:sp>
      <p:sp>
        <p:nvSpPr>
          <p:cNvPr id="5" name="Footer Placeholder 4">
            <a:extLst>
              <a:ext uri="{FF2B5EF4-FFF2-40B4-BE49-F238E27FC236}">
                <a16:creationId xmlns:a16="http://schemas.microsoft.com/office/drawing/2014/main" id="{F75C9A82-50AC-08CD-2CD3-5F63F850CE45}"/>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CCCBEC70-92D3-1A4B-6ECC-E554F5101D6C}"/>
              </a:ext>
            </a:extLst>
          </p:cNvPr>
          <p:cNvSpPr>
            <a:spLocks noGrp="1"/>
          </p:cNvSpPr>
          <p:nvPr>
            <p:ph type="sldNum" sz="quarter" idx="12"/>
          </p:nvPr>
        </p:nvSpPr>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2278261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27348-98E8-18FE-3EA0-E30FA88B8746}"/>
              </a:ext>
            </a:extLst>
          </p:cNvPr>
          <p:cNvSpPr>
            <a:spLocks noGrp="1"/>
          </p:cNvSpPr>
          <p:nvPr>
            <p:ph type="title"/>
          </p:nvPr>
        </p:nvSpPr>
        <p:spPr/>
        <p:txBody>
          <a:bodyPr/>
          <a:lstStyle/>
          <a:p>
            <a:r>
              <a:rPr lang="en-US" dirty="0"/>
              <a:t>Limitations of </a:t>
            </a:r>
            <a:r>
              <a:rPr lang="en-US" b="1" dirty="0"/>
              <a:t>Accelerated Internet</a:t>
            </a:r>
            <a:endParaRPr lang="en-US" dirty="0"/>
          </a:p>
        </p:txBody>
      </p:sp>
      <p:sp>
        <p:nvSpPr>
          <p:cNvPr id="3" name="Picture Placeholder 2">
            <a:extLst>
              <a:ext uri="{FF2B5EF4-FFF2-40B4-BE49-F238E27FC236}">
                <a16:creationId xmlns:a16="http://schemas.microsoft.com/office/drawing/2014/main" id="{32EFEF43-ADD6-1049-C0BC-243FA623467F}"/>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00931CCE-D40E-7AC7-8298-64C21CDD9001}"/>
              </a:ext>
            </a:extLst>
          </p:cNvPr>
          <p:cNvSpPr>
            <a:spLocks noGrp="1"/>
          </p:cNvSpPr>
          <p:nvPr>
            <p:ph sz="half" idx="16"/>
          </p:nvPr>
        </p:nvSpPr>
        <p:spPr>
          <a:xfrm>
            <a:off x="3803953" y="3537679"/>
            <a:ext cx="7615274" cy="2699609"/>
          </a:xfrm>
        </p:spPr>
        <p:txBody>
          <a:bodyPr>
            <a:normAutofit/>
          </a:bodyPr>
          <a:lstStyle/>
          <a:p>
            <a:pPr algn="just"/>
            <a:r>
              <a:rPr lang="en-US" b="1" dirty="0"/>
              <a:t>Cost: </a:t>
            </a:r>
            <a:r>
              <a:rPr lang="en-US" dirty="0"/>
              <a:t>Compared to the public internet, Accelerated Internet solutions typically involve additional costs due to the dedicated network infrastructure and service management.</a:t>
            </a:r>
          </a:p>
          <a:p>
            <a:pPr algn="just"/>
            <a:r>
              <a:rPr lang="en-US" b="1" dirty="0"/>
              <a:t>Availability: </a:t>
            </a:r>
            <a:r>
              <a:rPr lang="en-US" dirty="0"/>
              <a:t>The availability of Accelerated Internet options might vary depending on your geographical location. Not all regions might have established providers offering such services.</a:t>
            </a:r>
          </a:p>
        </p:txBody>
      </p:sp>
      <p:sp>
        <p:nvSpPr>
          <p:cNvPr id="5" name="Footer Placeholder 4">
            <a:extLst>
              <a:ext uri="{FF2B5EF4-FFF2-40B4-BE49-F238E27FC236}">
                <a16:creationId xmlns:a16="http://schemas.microsoft.com/office/drawing/2014/main" id="{EC1DAF9D-B9B7-E32D-7CE9-42FA586F08AD}"/>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4AC49F63-B167-5655-40B5-3C684B8707A0}"/>
              </a:ext>
            </a:extLst>
          </p:cNvPr>
          <p:cNvSpPr>
            <a:spLocks noGrp="1"/>
          </p:cNvSpPr>
          <p:nvPr>
            <p:ph type="sldNum" sz="quarter" idx="12"/>
          </p:nvPr>
        </p:nvSpPr>
        <p:spPr/>
        <p:txBody>
          <a:bodyPr/>
          <a:lstStyle/>
          <a:p>
            <a:fld id="{B5CEABB6-07DC-46E8-9B57-56EC44A396E5}" type="slidenum">
              <a:rPr lang="en-US" smtClean="0"/>
              <a:pPr/>
              <a:t>27</a:t>
            </a:fld>
            <a:endParaRPr lang="en-US" dirty="0"/>
          </a:p>
        </p:txBody>
      </p:sp>
    </p:spTree>
    <p:extLst>
      <p:ext uri="{BB962C8B-B14F-4D97-AF65-F5344CB8AC3E}">
        <p14:creationId xmlns:p14="http://schemas.microsoft.com/office/powerpoint/2010/main" val="3300682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DEF83-9BA3-2F44-D392-59116913D885}"/>
              </a:ext>
            </a:extLst>
          </p:cNvPr>
          <p:cNvSpPr>
            <a:spLocks noGrp="1"/>
          </p:cNvSpPr>
          <p:nvPr>
            <p:ph type="title"/>
          </p:nvPr>
        </p:nvSpPr>
        <p:spPr/>
        <p:txBody>
          <a:bodyPr/>
          <a:lstStyle/>
          <a:p>
            <a:pPr algn="just"/>
            <a:r>
              <a:rPr lang="en-US" b="1" dirty="0"/>
              <a:t>Optimized Internet Overlay</a:t>
            </a:r>
          </a:p>
        </p:txBody>
      </p:sp>
      <p:sp>
        <p:nvSpPr>
          <p:cNvPr id="3" name="Picture Placeholder 2">
            <a:extLst>
              <a:ext uri="{FF2B5EF4-FFF2-40B4-BE49-F238E27FC236}">
                <a16:creationId xmlns:a16="http://schemas.microsoft.com/office/drawing/2014/main" id="{F5122824-5501-E2C2-10EC-D850BA6004CB}"/>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5F9E1C1C-08A8-74D9-B7EB-475480102874}"/>
              </a:ext>
            </a:extLst>
          </p:cNvPr>
          <p:cNvSpPr>
            <a:spLocks noGrp="1"/>
          </p:cNvSpPr>
          <p:nvPr>
            <p:ph sz="half" idx="16"/>
          </p:nvPr>
        </p:nvSpPr>
        <p:spPr>
          <a:xfrm>
            <a:off x="3807877" y="2885968"/>
            <a:ext cx="7615274" cy="3470381"/>
          </a:xfrm>
        </p:spPr>
        <p:txBody>
          <a:bodyPr>
            <a:normAutofit/>
          </a:bodyPr>
          <a:lstStyle/>
          <a:p>
            <a:pPr algn="just"/>
            <a:r>
              <a:rPr lang="en-US" dirty="0"/>
              <a:t>Combines the ubiquity of the public internet with a secure and performant overlay network.</a:t>
            </a:r>
          </a:p>
          <a:p>
            <a:pPr algn="just"/>
            <a:r>
              <a:rPr lang="en-US" dirty="0"/>
              <a:t>Utilizes private tunnels to encrypt data transmission and improve security.</a:t>
            </a:r>
          </a:p>
          <a:p>
            <a:pPr algn="just"/>
            <a:r>
              <a:rPr lang="en-US" dirty="0"/>
              <a:t>Offers traffic prioritization and congestion control for consistent performance.</a:t>
            </a:r>
          </a:p>
          <a:p>
            <a:pPr algn="just"/>
            <a:r>
              <a:rPr lang="en-US" dirty="0"/>
              <a:t>May involve additional software or hardware components at the user's premises.</a:t>
            </a:r>
          </a:p>
        </p:txBody>
      </p:sp>
      <p:sp>
        <p:nvSpPr>
          <p:cNvPr id="5" name="Footer Placeholder 4">
            <a:extLst>
              <a:ext uri="{FF2B5EF4-FFF2-40B4-BE49-F238E27FC236}">
                <a16:creationId xmlns:a16="http://schemas.microsoft.com/office/drawing/2014/main" id="{E8796CFD-2EFD-9D74-53E1-8F6635DF6541}"/>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EE2D5E1E-3F56-EB6E-390F-55C300E4C4C4}"/>
              </a:ext>
            </a:extLst>
          </p:cNvPr>
          <p:cNvSpPr>
            <a:spLocks noGrp="1"/>
          </p:cNvSpPr>
          <p:nvPr>
            <p:ph type="sldNum" sz="quarter" idx="12"/>
          </p:nvPr>
        </p:nvSpPr>
        <p:spPr/>
        <p:txBody>
          <a:bodyPr/>
          <a:lstStyle/>
          <a:p>
            <a:fld id="{B5CEABB6-07DC-46E8-9B57-56EC44A396E5}" type="slidenum">
              <a:rPr lang="en-US" smtClean="0"/>
              <a:pPr/>
              <a:t>28</a:t>
            </a:fld>
            <a:endParaRPr lang="en-US" dirty="0"/>
          </a:p>
        </p:txBody>
      </p:sp>
    </p:spTree>
    <p:extLst>
      <p:ext uri="{BB962C8B-B14F-4D97-AF65-F5344CB8AC3E}">
        <p14:creationId xmlns:p14="http://schemas.microsoft.com/office/powerpoint/2010/main" val="572457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13C0-2B6B-8DEF-FF91-224D0CEACACB}"/>
              </a:ext>
            </a:extLst>
          </p:cNvPr>
          <p:cNvSpPr>
            <a:spLocks noGrp="1"/>
          </p:cNvSpPr>
          <p:nvPr>
            <p:ph type="title"/>
          </p:nvPr>
        </p:nvSpPr>
        <p:spPr>
          <a:xfrm>
            <a:off x="3807877" y="898525"/>
            <a:ext cx="7606895" cy="1320020"/>
          </a:xfrm>
        </p:spPr>
        <p:txBody>
          <a:bodyPr>
            <a:normAutofit/>
          </a:bodyPr>
          <a:lstStyle/>
          <a:p>
            <a:r>
              <a:rPr lang="en-US" b="1" dirty="0"/>
              <a:t>Additional points to consider</a:t>
            </a:r>
          </a:p>
        </p:txBody>
      </p:sp>
      <p:sp>
        <p:nvSpPr>
          <p:cNvPr id="3" name="Picture Placeholder 2">
            <a:extLst>
              <a:ext uri="{FF2B5EF4-FFF2-40B4-BE49-F238E27FC236}">
                <a16:creationId xmlns:a16="http://schemas.microsoft.com/office/drawing/2014/main" id="{C763B3BD-BDCA-0A0E-9B7B-877BCB93A003}"/>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47FDC6AD-6599-A393-A859-BA16B76E93B2}"/>
              </a:ext>
            </a:extLst>
          </p:cNvPr>
          <p:cNvSpPr>
            <a:spLocks noGrp="1"/>
          </p:cNvSpPr>
          <p:nvPr>
            <p:ph sz="half" idx="16"/>
          </p:nvPr>
        </p:nvSpPr>
        <p:spPr>
          <a:xfrm>
            <a:off x="3803953" y="2578308"/>
            <a:ext cx="7615274" cy="3658980"/>
          </a:xfrm>
        </p:spPr>
        <p:txBody>
          <a:bodyPr>
            <a:normAutofit/>
          </a:bodyPr>
          <a:lstStyle/>
          <a:p>
            <a:pPr algn="just"/>
            <a:r>
              <a:rPr lang="en-US" dirty="0"/>
              <a:t>Complexity: </a:t>
            </a:r>
          </a:p>
          <a:p>
            <a:pPr algn="just"/>
            <a:r>
              <a:rPr lang="en-US" dirty="0"/>
              <a:t>Cost: While generally more expensive than the public internet, optimized internet overlay solutions often offer a more cost-effective alternative to dedicated leased lines.</a:t>
            </a:r>
          </a:p>
        </p:txBody>
      </p:sp>
      <p:sp>
        <p:nvSpPr>
          <p:cNvPr id="5" name="Footer Placeholder 4">
            <a:extLst>
              <a:ext uri="{FF2B5EF4-FFF2-40B4-BE49-F238E27FC236}">
                <a16:creationId xmlns:a16="http://schemas.microsoft.com/office/drawing/2014/main" id="{617FD599-0B5A-8EE1-13FE-8E1E79498EAB}"/>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AD9B83A8-E2E0-7A2D-C9E5-FDE92C1D4E0C}"/>
              </a:ext>
            </a:extLst>
          </p:cNvPr>
          <p:cNvSpPr>
            <a:spLocks noGrp="1"/>
          </p:cNvSpPr>
          <p:nvPr>
            <p:ph type="sldNum" sz="quarter" idx="12"/>
          </p:nvPr>
        </p:nvSpPr>
        <p:spPr/>
        <p:txBody>
          <a:bodyPr/>
          <a:lstStyle/>
          <a:p>
            <a:fld id="{B5CEABB6-07DC-46E8-9B57-56EC44A396E5}" type="slidenum">
              <a:rPr lang="en-US" smtClean="0"/>
              <a:pPr/>
              <a:t>29</a:t>
            </a:fld>
            <a:endParaRPr lang="en-US" dirty="0"/>
          </a:p>
        </p:txBody>
      </p:sp>
    </p:spTree>
    <p:extLst>
      <p:ext uri="{BB962C8B-B14F-4D97-AF65-F5344CB8AC3E}">
        <p14:creationId xmlns:p14="http://schemas.microsoft.com/office/powerpoint/2010/main" val="177022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normAutofit/>
          </a:bodyPr>
          <a:lstStyle/>
          <a:p>
            <a:pPr marL="0" indent="0">
              <a:buNone/>
            </a:pPr>
            <a:r>
              <a:rPr lang="en-US" sz="3600" b="1" dirty="0"/>
              <a:t>Clients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795574" y="3777520"/>
            <a:ext cx="8091626" cy="2447507"/>
          </a:xfrm>
        </p:spPr>
        <p:txBody>
          <a:bodyPr>
            <a:normAutofit/>
          </a:bodyPr>
          <a:lstStyle/>
          <a:p>
            <a:pPr algn="just"/>
            <a:r>
              <a:rPr lang="en-US" b="1" dirty="0"/>
              <a:t>Reaching the Cloud: Types of Cloud Clients:</a:t>
            </a:r>
          </a:p>
          <a:p>
            <a:pPr algn="just"/>
            <a:r>
              <a:rPr lang="en-US" dirty="0"/>
              <a:t>Cloud clients are the devices or applications that users employ to access and interact with cloud resources. These clients can be categorized based on their capabilities and functionalities:</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
        <p:nvSpPr>
          <p:cNvPr id="3" name="Footer Placeholder 2">
            <a:extLst>
              <a:ext uri="{FF2B5EF4-FFF2-40B4-BE49-F238E27FC236}">
                <a16:creationId xmlns:a16="http://schemas.microsoft.com/office/drawing/2014/main" id="{11F459E2-62E9-C95A-8D6A-272589565766}"/>
              </a:ext>
            </a:extLst>
          </p:cNvPr>
          <p:cNvSpPr>
            <a:spLocks noGrp="1"/>
          </p:cNvSpPr>
          <p:nvPr>
            <p:ph type="ftr" sz="quarter" idx="11"/>
          </p:nvPr>
        </p:nvSpPr>
        <p:spPr/>
        <p:txBody>
          <a:bodyPr/>
          <a:lstStyle/>
          <a:p>
            <a:r>
              <a:rPr lang="en-US"/>
              <a:t>Professor Dr. Sudan Jha</a:t>
            </a:r>
            <a:endParaRPr lang="en-US" dirty="0"/>
          </a:p>
        </p:txBody>
      </p:sp>
    </p:spTree>
    <p:extLst>
      <p:ext uri="{BB962C8B-B14F-4D97-AF65-F5344CB8AC3E}">
        <p14:creationId xmlns:p14="http://schemas.microsoft.com/office/powerpoint/2010/main" val="3114183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In short:</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192905"/>
            <a:ext cx="7615274" cy="3044383"/>
          </a:xfrm>
        </p:spPr>
        <p:txBody>
          <a:bodyPr>
            <a:normAutofit/>
          </a:bodyPr>
          <a:lstStyle/>
          <a:p>
            <a:pPr algn="just"/>
            <a:r>
              <a:rPr lang="en-US" dirty="0"/>
              <a:t>By understanding the advantages and considerations of each approach (Public Internet, Accelerated Internet, and Optimized Internet Overlay), you can make informed decisions when choosing the most suitable cloud network connection method for your specific needs and budget.</a:t>
            </a:r>
          </a:p>
          <a:p>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30</a:t>
            </a:fld>
            <a:endParaRPr lang="en-US" dirty="0"/>
          </a:p>
        </p:txBody>
      </p:sp>
      <p:sp>
        <p:nvSpPr>
          <p:cNvPr id="3" name="Footer Placeholder 2">
            <a:extLst>
              <a:ext uri="{FF2B5EF4-FFF2-40B4-BE49-F238E27FC236}">
                <a16:creationId xmlns:a16="http://schemas.microsoft.com/office/drawing/2014/main" id="{C62A04A8-C705-054B-BD88-D92BB0440B7D}"/>
              </a:ext>
            </a:extLst>
          </p:cNvPr>
          <p:cNvSpPr>
            <a:spLocks noGrp="1"/>
          </p:cNvSpPr>
          <p:nvPr>
            <p:ph type="ftr" sz="quarter" idx="11"/>
          </p:nvPr>
        </p:nvSpPr>
        <p:spPr/>
        <p:txBody>
          <a:bodyPr/>
          <a:lstStyle/>
          <a:p>
            <a:r>
              <a:rPr lang="en-US"/>
              <a:t>Professor Dr. Sudan Jha</a:t>
            </a:r>
            <a:endParaRPr lang="en-US" dirty="0"/>
          </a:p>
        </p:txBody>
      </p:sp>
    </p:spTree>
    <p:extLst>
      <p:ext uri="{BB962C8B-B14F-4D97-AF65-F5344CB8AC3E}">
        <p14:creationId xmlns:p14="http://schemas.microsoft.com/office/powerpoint/2010/main" val="2897019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825345"/>
          </a:xfrm>
        </p:spPr>
        <p:txBody>
          <a:bodyPr>
            <a:normAutofit fontScale="90000"/>
          </a:bodyPr>
          <a:lstStyle/>
          <a:p>
            <a:r>
              <a:rPr lang="en-US" dirty="0"/>
              <a:t>Virtual Private Cloud (VPC)</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429000"/>
            <a:ext cx="8143208" cy="3046750"/>
          </a:xfrm>
        </p:spPr>
        <p:txBody>
          <a:bodyPr>
            <a:normAutofit fontScale="92500"/>
          </a:bodyPr>
          <a:lstStyle/>
          <a:p>
            <a:r>
              <a:rPr lang="en-US" dirty="0"/>
              <a:t>A logically isolated network segment within a cloud provider's infrastructure.</a:t>
            </a:r>
          </a:p>
          <a:p>
            <a:r>
              <a:rPr lang="en-US" dirty="0"/>
              <a:t>Provides a high degree of control over your network environment.</a:t>
            </a:r>
          </a:p>
          <a:p>
            <a:r>
              <a:rPr lang="en-US" dirty="0"/>
              <a:t>Offers scalability and flexibility to meet your specific needs.</a:t>
            </a:r>
          </a:p>
          <a:p>
            <a:r>
              <a:rPr lang="en-US" b="1" dirty="0"/>
              <a:t>Security benefits:</a:t>
            </a:r>
          </a:p>
          <a:p>
            <a:r>
              <a:rPr lang="en-US" dirty="0"/>
              <a:t>Isolates your cloud resources from other tenants within the cloud provider.</a:t>
            </a:r>
          </a:p>
          <a:p>
            <a:r>
              <a:rPr lang="en-US" dirty="0"/>
              <a:t>Enables granular control over access to your resources using security groups and firewalls.</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31</a:t>
            </a:fld>
            <a:endParaRPr lang="en-US" dirty="0"/>
          </a:p>
        </p:txBody>
      </p:sp>
      <p:sp>
        <p:nvSpPr>
          <p:cNvPr id="3" name="Footer Placeholder 2">
            <a:extLst>
              <a:ext uri="{FF2B5EF4-FFF2-40B4-BE49-F238E27FC236}">
                <a16:creationId xmlns:a16="http://schemas.microsoft.com/office/drawing/2014/main" id="{C62A04A8-C705-054B-BD88-D92BB0440B7D}"/>
              </a:ext>
            </a:extLst>
          </p:cNvPr>
          <p:cNvSpPr>
            <a:spLocks noGrp="1"/>
          </p:cNvSpPr>
          <p:nvPr>
            <p:ph type="ftr" sz="quarter" idx="11"/>
          </p:nvPr>
        </p:nvSpPr>
        <p:spPr/>
        <p:txBody>
          <a:bodyPr/>
          <a:lstStyle/>
          <a:p>
            <a:r>
              <a:rPr lang="en-US"/>
              <a:t>Professor Dr. Sudan Jha</a:t>
            </a:r>
            <a:endParaRPr lang="en-US" dirty="0"/>
          </a:p>
        </p:txBody>
      </p:sp>
    </p:spTree>
    <p:extLst>
      <p:ext uri="{BB962C8B-B14F-4D97-AF65-F5344CB8AC3E}">
        <p14:creationId xmlns:p14="http://schemas.microsoft.com/office/powerpoint/2010/main" val="4193801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041305" y="898524"/>
            <a:ext cx="8920846" cy="2029967"/>
          </a:xfrm>
        </p:spPr>
        <p:txBody>
          <a:bodyPr>
            <a:normAutofit/>
          </a:bodyPr>
          <a:lstStyle/>
          <a:p>
            <a:r>
              <a:rPr lang="en-US" sz="3200" dirty="0"/>
              <a:t>Advanced Cloud Networking</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a:bodyPr>
          <a:lstStyle/>
          <a:p>
            <a:r>
              <a:rPr lang="en-US" dirty="0"/>
              <a:t>Site-to-Site VPN (Virtual Private Network)</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32</a:t>
            </a:fld>
            <a:endParaRPr lang="en-US" dirty="0"/>
          </a:p>
        </p:txBody>
      </p:sp>
      <p:sp>
        <p:nvSpPr>
          <p:cNvPr id="3" name="Footer Placeholder 2">
            <a:extLst>
              <a:ext uri="{FF2B5EF4-FFF2-40B4-BE49-F238E27FC236}">
                <a16:creationId xmlns:a16="http://schemas.microsoft.com/office/drawing/2014/main" id="{C62A04A8-C705-054B-BD88-D92BB0440B7D}"/>
              </a:ext>
            </a:extLst>
          </p:cNvPr>
          <p:cNvSpPr>
            <a:spLocks noGrp="1"/>
          </p:cNvSpPr>
          <p:nvPr>
            <p:ph type="ftr" sz="quarter" idx="11"/>
          </p:nvPr>
        </p:nvSpPr>
        <p:spPr/>
        <p:txBody>
          <a:bodyPr/>
          <a:lstStyle/>
          <a:p>
            <a:r>
              <a:rPr lang="en-US"/>
              <a:t>Professor Dr. Sudan Jha</a:t>
            </a:r>
            <a:endParaRPr lang="en-US" dirty="0"/>
          </a:p>
        </p:txBody>
      </p:sp>
    </p:spTree>
    <p:extLst>
      <p:ext uri="{BB962C8B-B14F-4D97-AF65-F5344CB8AC3E}">
        <p14:creationId xmlns:p14="http://schemas.microsoft.com/office/powerpoint/2010/main" val="523687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C4B9-B13F-C26F-27C5-0FFBD3EF615E}"/>
              </a:ext>
            </a:extLst>
          </p:cNvPr>
          <p:cNvSpPr>
            <a:spLocks noGrp="1"/>
          </p:cNvSpPr>
          <p:nvPr>
            <p:ph type="title"/>
          </p:nvPr>
        </p:nvSpPr>
        <p:spPr/>
        <p:txBody>
          <a:bodyPr/>
          <a:lstStyle/>
          <a:p>
            <a:r>
              <a:rPr lang="en-US" dirty="0"/>
              <a:t>Site-to-Site VPN (Virtual Private Network)</a:t>
            </a:r>
          </a:p>
        </p:txBody>
      </p:sp>
      <p:sp>
        <p:nvSpPr>
          <p:cNvPr id="3" name="Picture Placeholder 2">
            <a:extLst>
              <a:ext uri="{FF2B5EF4-FFF2-40B4-BE49-F238E27FC236}">
                <a16:creationId xmlns:a16="http://schemas.microsoft.com/office/drawing/2014/main" id="{F2F22591-C6E5-305E-1B23-1CC25668343E}"/>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95595C96-BB06-B1E7-23D8-1C52B46F8D18}"/>
              </a:ext>
            </a:extLst>
          </p:cNvPr>
          <p:cNvSpPr>
            <a:spLocks noGrp="1"/>
          </p:cNvSpPr>
          <p:nvPr>
            <p:ph sz="half" idx="16"/>
          </p:nvPr>
        </p:nvSpPr>
        <p:spPr>
          <a:xfrm>
            <a:off x="3803953" y="3310758"/>
            <a:ext cx="7615274" cy="2926529"/>
          </a:xfrm>
        </p:spPr>
        <p:txBody>
          <a:bodyPr>
            <a:normAutofit/>
          </a:bodyPr>
          <a:lstStyle/>
          <a:p>
            <a:r>
              <a:rPr lang="en-US" dirty="0"/>
              <a:t>Securely connects on-premises networks to cloud environments.</a:t>
            </a:r>
          </a:p>
          <a:p>
            <a:r>
              <a:rPr lang="en-US" dirty="0"/>
              <a:t>Creates a private tunnel over the public internet.</a:t>
            </a:r>
          </a:p>
          <a:p>
            <a:r>
              <a:rPr lang="en-US" dirty="0"/>
              <a:t>Encrypts data in transit, safeguarding sensitive information.</a:t>
            </a:r>
          </a:p>
          <a:p>
            <a:r>
              <a:rPr lang="en-US" dirty="0"/>
              <a:t>Enables seamless data exchange between on-premises and cloud resources.</a:t>
            </a:r>
          </a:p>
          <a:p>
            <a:endParaRPr lang="en-US" dirty="0"/>
          </a:p>
        </p:txBody>
      </p:sp>
      <p:sp>
        <p:nvSpPr>
          <p:cNvPr id="5" name="Footer Placeholder 4">
            <a:extLst>
              <a:ext uri="{FF2B5EF4-FFF2-40B4-BE49-F238E27FC236}">
                <a16:creationId xmlns:a16="http://schemas.microsoft.com/office/drawing/2014/main" id="{2AA811AA-12F9-59DA-1B79-1FC00CE37860}"/>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4984E76E-0440-0973-F9EE-47245550D31D}"/>
              </a:ext>
            </a:extLst>
          </p:cNvPr>
          <p:cNvSpPr>
            <a:spLocks noGrp="1"/>
          </p:cNvSpPr>
          <p:nvPr>
            <p:ph type="sldNum" sz="quarter" idx="12"/>
          </p:nvPr>
        </p:nvSpPr>
        <p:spPr/>
        <p:txBody>
          <a:bodyPr/>
          <a:lstStyle/>
          <a:p>
            <a:fld id="{B5CEABB6-07DC-46E8-9B57-56EC44A396E5}" type="slidenum">
              <a:rPr lang="en-US" smtClean="0"/>
              <a:pPr/>
              <a:t>33</a:t>
            </a:fld>
            <a:endParaRPr lang="en-US" dirty="0"/>
          </a:p>
        </p:txBody>
      </p:sp>
    </p:spTree>
    <p:extLst>
      <p:ext uri="{BB962C8B-B14F-4D97-AF65-F5344CB8AC3E}">
        <p14:creationId xmlns:p14="http://schemas.microsoft.com/office/powerpoint/2010/main" val="3601638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42D2D-51BA-AC2C-289A-BB15B483097F}"/>
              </a:ext>
            </a:extLst>
          </p:cNvPr>
          <p:cNvSpPr>
            <a:spLocks noGrp="1"/>
          </p:cNvSpPr>
          <p:nvPr>
            <p:ph type="title"/>
          </p:nvPr>
        </p:nvSpPr>
        <p:spPr/>
        <p:txBody>
          <a:bodyPr/>
          <a:lstStyle/>
          <a:p>
            <a:r>
              <a:rPr lang="en-US" dirty="0"/>
              <a:t>Advantages</a:t>
            </a:r>
          </a:p>
        </p:txBody>
      </p:sp>
      <p:sp>
        <p:nvSpPr>
          <p:cNvPr id="3" name="Picture Placeholder 2">
            <a:extLst>
              <a:ext uri="{FF2B5EF4-FFF2-40B4-BE49-F238E27FC236}">
                <a16:creationId xmlns:a16="http://schemas.microsoft.com/office/drawing/2014/main" id="{E96401C9-E9CA-CDB6-5DEF-B4A7816B6282}"/>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0E10845B-30D2-EDC6-B647-EF27D6470206}"/>
              </a:ext>
            </a:extLst>
          </p:cNvPr>
          <p:cNvSpPr>
            <a:spLocks noGrp="1"/>
          </p:cNvSpPr>
          <p:nvPr>
            <p:ph sz="half" idx="16"/>
          </p:nvPr>
        </p:nvSpPr>
        <p:spPr>
          <a:xfrm>
            <a:off x="3803953" y="2803160"/>
            <a:ext cx="7615274" cy="3434127"/>
          </a:xfrm>
        </p:spPr>
        <p:txBody>
          <a:bodyPr>
            <a:normAutofit fontScale="92500"/>
          </a:bodyPr>
          <a:lstStyle/>
          <a:p>
            <a:r>
              <a:rPr lang="en-US" b="1" dirty="0"/>
              <a:t>Security: </a:t>
            </a:r>
            <a:r>
              <a:rPr lang="en-US" dirty="0"/>
              <a:t>Data encryption ensures information remains confidential and protected from unauthorized access during transmission over the public internet.</a:t>
            </a:r>
          </a:p>
          <a:p>
            <a:r>
              <a:rPr lang="en-US" b="1" dirty="0"/>
              <a:t>Seamless Data Exchange: </a:t>
            </a:r>
            <a:r>
              <a:rPr lang="en-US" dirty="0"/>
              <a:t>Enables secure and efficient data movement between your on-premises resources and applications hosted in the cloud.</a:t>
            </a:r>
          </a:p>
          <a:p>
            <a:r>
              <a:rPr lang="en-US" b="1" dirty="0"/>
              <a:t>Flexibility: </a:t>
            </a:r>
            <a:r>
              <a:rPr lang="en-US" dirty="0"/>
              <a:t>Site-to-Site VPNs provide a flexible solution for connecting geographically dispersed locations to a centralized cloud environment.</a:t>
            </a:r>
          </a:p>
          <a:p>
            <a:pPr algn="just"/>
            <a:r>
              <a:rPr lang="en-US" i="1" u="sng" dirty="0"/>
              <a:t>However, it's important to consider factors like latency (delays) and potential bandwidth limitations when using Site-to-Site VPNs, especially for real-time applications.</a:t>
            </a:r>
          </a:p>
        </p:txBody>
      </p:sp>
      <p:sp>
        <p:nvSpPr>
          <p:cNvPr id="5" name="Footer Placeholder 4">
            <a:extLst>
              <a:ext uri="{FF2B5EF4-FFF2-40B4-BE49-F238E27FC236}">
                <a16:creationId xmlns:a16="http://schemas.microsoft.com/office/drawing/2014/main" id="{613CD1D2-B34B-57AD-F832-F097061EFCD0}"/>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16A848B9-9555-8CE1-7253-7F64EABCFAE3}"/>
              </a:ext>
            </a:extLst>
          </p:cNvPr>
          <p:cNvSpPr>
            <a:spLocks noGrp="1"/>
          </p:cNvSpPr>
          <p:nvPr>
            <p:ph type="sldNum" sz="quarter" idx="12"/>
          </p:nvPr>
        </p:nvSpPr>
        <p:spPr/>
        <p:txBody>
          <a:bodyPr/>
          <a:lstStyle/>
          <a:p>
            <a:fld id="{B5CEABB6-07DC-46E8-9B57-56EC44A396E5}" type="slidenum">
              <a:rPr lang="en-US" smtClean="0"/>
              <a:pPr/>
              <a:t>34</a:t>
            </a:fld>
            <a:endParaRPr lang="en-US" dirty="0"/>
          </a:p>
        </p:txBody>
      </p:sp>
    </p:spTree>
    <p:extLst>
      <p:ext uri="{BB962C8B-B14F-4D97-AF65-F5344CB8AC3E}">
        <p14:creationId xmlns:p14="http://schemas.microsoft.com/office/powerpoint/2010/main" val="33195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pPr marL="0" indent="0">
              <a:buNone/>
            </a:pPr>
            <a:r>
              <a:rPr lang="en-US" b="1" dirty="0"/>
              <a:t>Cloud Providers vs. Cloud Consumers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2380594"/>
            <a:ext cx="7615274" cy="3856694"/>
          </a:xfrm>
        </p:spPr>
        <p:txBody>
          <a:bodyPr>
            <a:normAutofit fontScale="62500" lnSpcReduction="20000"/>
          </a:bodyPr>
          <a:lstStyle/>
          <a:p>
            <a:pPr marL="0" indent="0">
              <a:buNone/>
            </a:pPr>
            <a:r>
              <a:rPr lang="en-US" b="1" dirty="0"/>
              <a:t>Cloud Providers:</a:t>
            </a:r>
          </a:p>
          <a:p>
            <a:r>
              <a:rPr lang="en-US" dirty="0"/>
              <a:t>Offer on-demand cloud computing resources (servers, storage, databases, etc.) over the internet.</a:t>
            </a:r>
          </a:p>
          <a:p>
            <a:r>
              <a:rPr lang="en-US" dirty="0"/>
              <a:t>Examples: Amazon Web Services (AWS), Microsoft Azure, Google Cloud Platform (GCP).</a:t>
            </a:r>
          </a:p>
          <a:p>
            <a:r>
              <a:rPr lang="en-US" dirty="0"/>
              <a:t>Manage and maintain the underlying cloud infrastructure.</a:t>
            </a:r>
          </a:p>
          <a:p>
            <a:pPr marL="0" indent="0">
              <a:buNone/>
            </a:pPr>
            <a:r>
              <a:rPr lang="en-US" b="1" dirty="0"/>
              <a:t>Cloud Consumers:</a:t>
            </a:r>
          </a:p>
          <a:p>
            <a:r>
              <a:rPr lang="en-US" dirty="0"/>
              <a:t>Organizations or individuals who utilize cloud services offered by cloud providers.</a:t>
            </a:r>
          </a:p>
          <a:p>
            <a:r>
              <a:rPr lang="en-US" dirty="0"/>
              <a:t>Leverage cloud resources for various purposes like application deployment, data storage, and disaster recovery.</a:t>
            </a:r>
          </a:p>
          <a:p>
            <a:r>
              <a:rPr lang="en-US" dirty="0"/>
              <a:t>Responsible for configuring and managing their cloud environment within the provider's platform.</a:t>
            </a:r>
          </a:p>
          <a:p>
            <a:pPr marL="0" indent="0">
              <a:buNone/>
            </a:pPr>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35</a:t>
            </a:fld>
            <a:endParaRPr lang="en-US" dirty="0"/>
          </a:p>
        </p:txBody>
      </p:sp>
      <p:sp>
        <p:nvSpPr>
          <p:cNvPr id="3" name="Footer Placeholder 2">
            <a:extLst>
              <a:ext uri="{FF2B5EF4-FFF2-40B4-BE49-F238E27FC236}">
                <a16:creationId xmlns:a16="http://schemas.microsoft.com/office/drawing/2014/main" id="{C62A04A8-C705-054B-BD88-D92BB0440B7D}"/>
              </a:ext>
            </a:extLst>
          </p:cNvPr>
          <p:cNvSpPr>
            <a:spLocks noGrp="1"/>
          </p:cNvSpPr>
          <p:nvPr>
            <p:ph type="ftr" sz="quarter" idx="11"/>
          </p:nvPr>
        </p:nvSpPr>
        <p:spPr/>
        <p:txBody>
          <a:bodyPr/>
          <a:lstStyle/>
          <a:p>
            <a:r>
              <a:rPr lang="en-US"/>
              <a:t>Professor Dr. Sudan Jha</a:t>
            </a:r>
            <a:endParaRPr lang="en-US" dirty="0"/>
          </a:p>
        </p:txBody>
      </p:sp>
    </p:spTree>
    <p:extLst>
      <p:ext uri="{BB962C8B-B14F-4D97-AF65-F5344CB8AC3E}">
        <p14:creationId xmlns:p14="http://schemas.microsoft.com/office/powerpoint/2010/main" val="975179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normAutofit/>
          </a:bodyPr>
          <a:lstStyle/>
          <a:p>
            <a:r>
              <a:rPr lang="en-US" dirty="0"/>
              <a:t>Pipe Size: Bandwidth Considerations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168868"/>
            <a:ext cx="7615274" cy="3068419"/>
          </a:xfrm>
        </p:spPr>
        <p:txBody>
          <a:bodyPr>
            <a:normAutofit/>
          </a:bodyPr>
          <a:lstStyle/>
          <a:p>
            <a:pPr marL="0" indent="0">
              <a:buNone/>
            </a:pPr>
            <a:r>
              <a:rPr lang="en-US" dirty="0"/>
              <a:t>Bandwidth refers to the amount of data that can be transmitted over a network connection in a given amount of time. </a:t>
            </a:r>
          </a:p>
          <a:p>
            <a:pPr marL="0" indent="0">
              <a:buNone/>
            </a:pPr>
            <a:r>
              <a:rPr lang="en-US" dirty="0"/>
              <a:t>It's analogous to the size of a pipe – a wider pipe allows for a greater flow of water, similar to how a higher bandwidth connection can handle more data traffic.</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36</a:t>
            </a:fld>
            <a:endParaRPr lang="en-US" dirty="0"/>
          </a:p>
        </p:txBody>
      </p:sp>
      <p:sp>
        <p:nvSpPr>
          <p:cNvPr id="3" name="Footer Placeholder 2">
            <a:extLst>
              <a:ext uri="{FF2B5EF4-FFF2-40B4-BE49-F238E27FC236}">
                <a16:creationId xmlns:a16="http://schemas.microsoft.com/office/drawing/2014/main" id="{C62A04A8-C705-054B-BD88-D92BB0440B7D}"/>
              </a:ext>
            </a:extLst>
          </p:cNvPr>
          <p:cNvSpPr>
            <a:spLocks noGrp="1"/>
          </p:cNvSpPr>
          <p:nvPr>
            <p:ph type="ftr" sz="quarter" idx="11"/>
          </p:nvPr>
        </p:nvSpPr>
        <p:spPr/>
        <p:txBody>
          <a:bodyPr/>
          <a:lstStyle/>
          <a:p>
            <a:r>
              <a:rPr lang="en-US"/>
              <a:t>Professor Dr. Sudan Jha</a:t>
            </a:r>
            <a:endParaRPr lang="en-US" dirty="0"/>
          </a:p>
        </p:txBody>
      </p:sp>
    </p:spTree>
    <p:extLst>
      <p:ext uri="{BB962C8B-B14F-4D97-AF65-F5344CB8AC3E}">
        <p14:creationId xmlns:p14="http://schemas.microsoft.com/office/powerpoint/2010/main" val="679849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057990" y="898524"/>
            <a:ext cx="9353862" cy="870315"/>
          </a:xfrm>
        </p:spPr>
        <p:txBody>
          <a:bodyPr>
            <a:normAutofit fontScale="90000"/>
          </a:bodyPr>
          <a:lstStyle/>
          <a:p>
            <a:r>
              <a:rPr lang="en-US" dirty="0"/>
              <a:t>Bandwidth and its performance</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2682814"/>
            <a:ext cx="7615274" cy="3554474"/>
          </a:xfrm>
        </p:spPr>
        <p:txBody>
          <a:bodyPr>
            <a:normAutofit/>
          </a:bodyPr>
          <a:lstStyle/>
          <a:p>
            <a:pPr algn="just"/>
            <a:r>
              <a:rPr lang="en-US" b="1" dirty="0"/>
              <a:t>Bandwidth: </a:t>
            </a:r>
            <a:r>
              <a:rPr lang="en-US" dirty="0"/>
              <a:t>This term refers to the capacity of a network connection to transmit data. It's typically measured in bits per second (bps) or megabits per second (Mbps). Higher bandwidth connections can handle larger volumes of data traffic at faster speeds.</a:t>
            </a:r>
          </a:p>
          <a:p>
            <a:pPr algn="just"/>
            <a:r>
              <a:rPr lang="en-US" b="1" dirty="0"/>
              <a:t>Impact on Performance: </a:t>
            </a:r>
            <a:r>
              <a:rPr lang="en-US" dirty="0"/>
              <a:t>The bandwidth of your cloud network connection directly impacts performance. If your bandwidth is insufficient for your needs, you might experience slow data transfer speeds, application sluggishness, and delays in real-time interactions.</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37</a:t>
            </a:fld>
            <a:endParaRPr lang="en-US" dirty="0"/>
          </a:p>
        </p:txBody>
      </p:sp>
      <p:sp>
        <p:nvSpPr>
          <p:cNvPr id="3" name="Footer Placeholder 2">
            <a:extLst>
              <a:ext uri="{FF2B5EF4-FFF2-40B4-BE49-F238E27FC236}">
                <a16:creationId xmlns:a16="http://schemas.microsoft.com/office/drawing/2014/main" id="{C62A04A8-C705-054B-BD88-D92BB0440B7D}"/>
              </a:ext>
            </a:extLst>
          </p:cNvPr>
          <p:cNvSpPr>
            <a:spLocks noGrp="1"/>
          </p:cNvSpPr>
          <p:nvPr>
            <p:ph type="ftr" sz="quarter" idx="11"/>
          </p:nvPr>
        </p:nvSpPr>
        <p:spPr/>
        <p:txBody>
          <a:bodyPr/>
          <a:lstStyle/>
          <a:p>
            <a:r>
              <a:rPr lang="en-US"/>
              <a:t>Professor Dr. Sudan Jha</a:t>
            </a:r>
            <a:endParaRPr lang="en-US" dirty="0"/>
          </a:p>
        </p:txBody>
      </p:sp>
    </p:spTree>
    <p:extLst>
      <p:ext uri="{BB962C8B-B14F-4D97-AF65-F5344CB8AC3E}">
        <p14:creationId xmlns:p14="http://schemas.microsoft.com/office/powerpoint/2010/main" val="984342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F5C20-0FE4-4B3A-A41C-00E6E35615E7}"/>
              </a:ext>
            </a:extLst>
          </p:cNvPr>
          <p:cNvSpPr>
            <a:spLocks noGrp="1"/>
          </p:cNvSpPr>
          <p:nvPr>
            <p:ph type="title"/>
          </p:nvPr>
        </p:nvSpPr>
        <p:spPr/>
        <p:txBody>
          <a:bodyPr>
            <a:normAutofit/>
          </a:bodyPr>
          <a:lstStyle/>
          <a:p>
            <a:r>
              <a:rPr lang="en-US" dirty="0"/>
              <a:t>Redundancy for High Availability</a:t>
            </a:r>
          </a:p>
        </p:txBody>
      </p:sp>
      <p:sp>
        <p:nvSpPr>
          <p:cNvPr id="3" name="Picture Placeholder 2">
            <a:extLst>
              <a:ext uri="{FF2B5EF4-FFF2-40B4-BE49-F238E27FC236}">
                <a16:creationId xmlns:a16="http://schemas.microsoft.com/office/drawing/2014/main" id="{D4154822-F135-1CCA-7B0C-7A576103C928}"/>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50AC2340-9B0E-DAF0-589D-F601220C1984}"/>
              </a:ext>
            </a:extLst>
          </p:cNvPr>
          <p:cNvSpPr>
            <a:spLocks noGrp="1"/>
          </p:cNvSpPr>
          <p:nvPr>
            <p:ph sz="half" idx="16"/>
          </p:nvPr>
        </p:nvSpPr>
        <p:spPr>
          <a:xfrm>
            <a:off x="3803953" y="2506717"/>
            <a:ext cx="7615274" cy="3988676"/>
          </a:xfrm>
        </p:spPr>
        <p:txBody>
          <a:bodyPr>
            <a:normAutofit fontScale="85000" lnSpcReduction="10000"/>
          </a:bodyPr>
          <a:lstStyle/>
          <a:p>
            <a:r>
              <a:rPr lang="en-US" b="1" dirty="0"/>
              <a:t>Redundancy </a:t>
            </a:r>
            <a:r>
              <a:rPr lang="en-US" dirty="0"/>
              <a:t>refers to having backup systems or components in place to ensure continuous operation in case of failures.</a:t>
            </a:r>
          </a:p>
          <a:p>
            <a:r>
              <a:rPr lang="en-US" dirty="0"/>
              <a:t>Improves high availability of cloud resources and minimizes downtime.</a:t>
            </a:r>
          </a:p>
          <a:p>
            <a:r>
              <a:rPr lang="en-US" b="1" dirty="0"/>
              <a:t>Can be implemented at various levels in cloud networking:</a:t>
            </a:r>
          </a:p>
          <a:p>
            <a:pPr lvl="1"/>
            <a:r>
              <a:rPr lang="en-US" b="1" dirty="0"/>
              <a:t>Multiple internet connections: </a:t>
            </a:r>
            <a:r>
              <a:rPr lang="en-US" dirty="0"/>
              <a:t>Establishes a backup connection in case the primary internet connection experiences an outage.</a:t>
            </a:r>
          </a:p>
          <a:p>
            <a:pPr lvl="1"/>
            <a:r>
              <a:rPr lang="en-US" b="1" dirty="0"/>
              <a:t>Redundant cloud resources: </a:t>
            </a:r>
            <a:r>
              <a:rPr lang="en-US" dirty="0"/>
              <a:t>Provisioning additional instances of your cloud resources in geographically dispersed locations to ensure service continuity even if one location experiences disruptions.</a:t>
            </a:r>
          </a:p>
          <a:p>
            <a:pPr lvl="1"/>
            <a:r>
              <a:rPr lang="en-US" b="1" dirty="0"/>
              <a:t>Multi-cloud strategy: </a:t>
            </a:r>
            <a:r>
              <a:rPr lang="en-US" dirty="0"/>
              <a:t>Utilizing services from multiple cloud providers to mitigate the risk of outages affecting a single provider.</a:t>
            </a:r>
          </a:p>
          <a:p>
            <a:endParaRPr lang="en-US" dirty="0"/>
          </a:p>
        </p:txBody>
      </p:sp>
      <p:sp>
        <p:nvSpPr>
          <p:cNvPr id="5" name="Footer Placeholder 4">
            <a:extLst>
              <a:ext uri="{FF2B5EF4-FFF2-40B4-BE49-F238E27FC236}">
                <a16:creationId xmlns:a16="http://schemas.microsoft.com/office/drawing/2014/main" id="{C290ECC3-84E3-2630-A480-5936F7E08AB1}"/>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76782D73-0D32-D655-2C32-96CAA9828597}"/>
              </a:ext>
            </a:extLst>
          </p:cNvPr>
          <p:cNvSpPr>
            <a:spLocks noGrp="1"/>
          </p:cNvSpPr>
          <p:nvPr>
            <p:ph type="sldNum" sz="quarter" idx="12"/>
          </p:nvPr>
        </p:nvSpPr>
        <p:spPr/>
        <p:txBody>
          <a:bodyPr/>
          <a:lstStyle/>
          <a:p>
            <a:fld id="{B5CEABB6-07DC-46E8-9B57-56EC44A396E5}" type="slidenum">
              <a:rPr lang="en-US" smtClean="0"/>
              <a:pPr/>
              <a:t>38</a:t>
            </a:fld>
            <a:endParaRPr lang="en-US" dirty="0"/>
          </a:p>
        </p:txBody>
      </p:sp>
    </p:spTree>
    <p:extLst>
      <p:ext uri="{BB962C8B-B14F-4D97-AF65-F5344CB8AC3E}">
        <p14:creationId xmlns:p14="http://schemas.microsoft.com/office/powerpoint/2010/main" val="898301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E064-2AAA-DA24-94F9-FD312FCFFE68}"/>
              </a:ext>
            </a:extLst>
          </p:cNvPr>
          <p:cNvSpPr>
            <a:spLocks noGrp="1"/>
          </p:cNvSpPr>
          <p:nvPr>
            <p:ph type="title"/>
          </p:nvPr>
        </p:nvSpPr>
        <p:spPr/>
        <p:txBody>
          <a:bodyPr/>
          <a:lstStyle/>
          <a:p>
            <a:r>
              <a:rPr lang="en-US" dirty="0"/>
              <a:t>Cost Optimization in Cloud Networking</a:t>
            </a:r>
          </a:p>
        </p:txBody>
      </p:sp>
      <p:sp>
        <p:nvSpPr>
          <p:cNvPr id="3" name="Picture Placeholder 2">
            <a:extLst>
              <a:ext uri="{FF2B5EF4-FFF2-40B4-BE49-F238E27FC236}">
                <a16:creationId xmlns:a16="http://schemas.microsoft.com/office/drawing/2014/main" id="{26AF3D67-7599-3ADA-8F1C-027BF78A2008}"/>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E04B8D35-439F-8B57-74A5-03D2B855EE2F}"/>
              </a:ext>
            </a:extLst>
          </p:cNvPr>
          <p:cNvSpPr>
            <a:spLocks noGrp="1"/>
          </p:cNvSpPr>
          <p:nvPr>
            <p:ph sz="half" idx="16"/>
          </p:nvPr>
        </p:nvSpPr>
        <p:spPr>
          <a:xfrm>
            <a:off x="3803953" y="2412123"/>
            <a:ext cx="7615274" cy="4162097"/>
          </a:xfrm>
        </p:spPr>
        <p:txBody>
          <a:bodyPr>
            <a:normAutofit fontScale="62500" lnSpcReduction="20000"/>
          </a:bodyPr>
          <a:lstStyle/>
          <a:p>
            <a:r>
              <a:rPr lang="en-US" dirty="0"/>
              <a:t>Optimizing cloud networking costs involves strategies to ensure you're paying only for the resources you actually use.</a:t>
            </a:r>
          </a:p>
          <a:p>
            <a:r>
              <a:rPr lang="en-US" b="1" dirty="0"/>
              <a:t>Key considerations:</a:t>
            </a:r>
          </a:p>
          <a:p>
            <a:r>
              <a:rPr lang="en-US" b="1" dirty="0"/>
              <a:t>Rightsizing resources: </a:t>
            </a:r>
            <a:r>
              <a:rPr lang="en-US" dirty="0"/>
              <a:t>Provisioning the appropriate amount of cloud resources (compute, storage, bandwidth) to meet your needs. Don't overprovision and pay for unused resources.</a:t>
            </a:r>
          </a:p>
          <a:p>
            <a:r>
              <a:rPr lang="en-US" b="1" dirty="0"/>
              <a:t>Reserved instances: </a:t>
            </a:r>
            <a:r>
              <a:rPr lang="en-US" dirty="0"/>
              <a:t>If you have predictable workloads, consider reserving cloud resources for a fixed period at a discounted rate compared to on-demand pricing.</a:t>
            </a:r>
          </a:p>
          <a:p>
            <a:r>
              <a:rPr lang="en-US" b="1" dirty="0"/>
              <a:t>Spot instances: </a:t>
            </a:r>
            <a:r>
              <a:rPr lang="en-US" dirty="0"/>
              <a:t>Cloud providers offer unused computing capacity at significantly lower prices. Spot instances can be a cost-effective option for non-critical workloads that can tolerate interruptions.</a:t>
            </a:r>
          </a:p>
          <a:p>
            <a:r>
              <a:rPr lang="en-US" b="1" dirty="0"/>
              <a:t>Monitoring and cost analysis: </a:t>
            </a:r>
            <a:r>
              <a:rPr lang="en-US" dirty="0"/>
              <a:t>Continuously monitor your cloud network usage and associated costs. Cloud providers offer tools to identify areas for optimization and potential cost savings.</a:t>
            </a:r>
          </a:p>
          <a:p>
            <a:pPr marL="0" indent="0">
              <a:buNone/>
            </a:pPr>
            <a:endParaRPr lang="en-US" dirty="0"/>
          </a:p>
        </p:txBody>
      </p:sp>
      <p:sp>
        <p:nvSpPr>
          <p:cNvPr id="5" name="Footer Placeholder 4">
            <a:extLst>
              <a:ext uri="{FF2B5EF4-FFF2-40B4-BE49-F238E27FC236}">
                <a16:creationId xmlns:a16="http://schemas.microsoft.com/office/drawing/2014/main" id="{2F911F6A-D38B-61CF-0BD8-86076702ACA8}"/>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0446DD66-AAC2-4D98-DF1D-DA4A0600FB7C}"/>
              </a:ext>
            </a:extLst>
          </p:cNvPr>
          <p:cNvSpPr>
            <a:spLocks noGrp="1"/>
          </p:cNvSpPr>
          <p:nvPr>
            <p:ph type="sldNum" sz="quarter" idx="12"/>
          </p:nvPr>
        </p:nvSpPr>
        <p:spPr/>
        <p:txBody>
          <a:bodyPr/>
          <a:lstStyle/>
          <a:p>
            <a:fld id="{B5CEABB6-07DC-46E8-9B57-56EC44A396E5}" type="slidenum">
              <a:rPr lang="en-US" smtClean="0"/>
              <a:pPr/>
              <a:t>39</a:t>
            </a:fld>
            <a:endParaRPr lang="en-US" dirty="0"/>
          </a:p>
        </p:txBody>
      </p:sp>
    </p:spTree>
    <p:extLst>
      <p:ext uri="{BB962C8B-B14F-4D97-AF65-F5344CB8AC3E}">
        <p14:creationId xmlns:p14="http://schemas.microsoft.com/office/powerpoint/2010/main" val="2836151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A2CE7-EFCE-C505-A612-7965B12A81E0}"/>
              </a:ext>
            </a:extLst>
          </p:cNvPr>
          <p:cNvSpPr>
            <a:spLocks noGrp="1"/>
          </p:cNvSpPr>
          <p:nvPr>
            <p:ph type="title"/>
          </p:nvPr>
        </p:nvSpPr>
        <p:spPr/>
        <p:txBody>
          <a:bodyPr/>
          <a:lstStyle/>
          <a:p>
            <a:pPr algn="just"/>
            <a:r>
              <a:rPr lang="en-US" b="1" dirty="0"/>
              <a:t>Thin client</a:t>
            </a:r>
          </a:p>
        </p:txBody>
      </p:sp>
      <p:sp>
        <p:nvSpPr>
          <p:cNvPr id="3" name="Picture Placeholder 2">
            <a:extLst>
              <a:ext uri="{FF2B5EF4-FFF2-40B4-BE49-F238E27FC236}">
                <a16:creationId xmlns:a16="http://schemas.microsoft.com/office/drawing/2014/main" id="{E5157D0A-8933-5D7F-69C5-0AA2D343A667}"/>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81091963-1D0F-51DA-4783-C400CA405514}"/>
              </a:ext>
            </a:extLst>
          </p:cNvPr>
          <p:cNvSpPr>
            <a:spLocks noGrp="1"/>
          </p:cNvSpPr>
          <p:nvPr>
            <p:ph sz="half" idx="16"/>
          </p:nvPr>
        </p:nvSpPr>
        <p:spPr>
          <a:xfrm>
            <a:off x="3803953" y="2458387"/>
            <a:ext cx="7615274" cy="3778901"/>
          </a:xfrm>
        </p:spPr>
        <p:txBody>
          <a:bodyPr/>
          <a:lstStyle/>
          <a:p>
            <a:r>
              <a:rPr lang="en-US" dirty="0"/>
              <a:t>Thin clients are lightweight, low-powered devices with minimal local processing power and storage.</a:t>
            </a:r>
          </a:p>
          <a:p>
            <a:r>
              <a:rPr lang="en-US" dirty="0"/>
              <a:t>They rely heavily on the cloud for applications, data, and processing power.</a:t>
            </a:r>
          </a:p>
          <a:p>
            <a:r>
              <a:rPr lang="en-US" dirty="0"/>
              <a:t>Thin clients are typically more affordable and easier to manage due to their limited local resources.</a:t>
            </a:r>
          </a:p>
          <a:p>
            <a:r>
              <a:rPr lang="en-US" b="1" dirty="0"/>
              <a:t>Examples: Chromebooks, cloud gaming devices</a:t>
            </a:r>
          </a:p>
        </p:txBody>
      </p:sp>
      <p:sp>
        <p:nvSpPr>
          <p:cNvPr id="5" name="Footer Placeholder 4">
            <a:extLst>
              <a:ext uri="{FF2B5EF4-FFF2-40B4-BE49-F238E27FC236}">
                <a16:creationId xmlns:a16="http://schemas.microsoft.com/office/drawing/2014/main" id="{377BDEB1-A251-1B25-ACF8-1502AA4CE275}"/>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58154248-EE5C-657B-02F1-40E2E7DC80CA}"/>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27615129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A0F95-CCC3-72A5-9941-180A211434C6}"/>
              </a:ext>
            </a:extLst>
          </p:cNvPr>
          <p:cNvSpPr>
            <a:spLocks noGrp="1"/>
          </p:cNvSpPr>
          <p:nvPr>
            <p:ph type="title"/>
          </p:nvPr>
        </p:nvSpPr>
        <p:spPr>
          <a:xfrm>
            <a:off x="3807877" y="898525"/>
            <a:ext cx="8095089" cy="1371710"/>
          </a:xfrm>
        </p:spPr>
        <p:txBody>
          <a:bodyPr/>
          <a:lstStyle/>
          <a:p>
            <a:r>
              <a:rPr lang="en-US" dirty="0"/>
              <a:t>Cloud Services: Identity and Integration</a:t>
            </a:r>
          </a:p>
        </p:txBody>
      </p:sp>
      <p:sp>
        <p:nvSpPr>
          <p:cNvPr id="3" name="Picture Placeholder 2">
            <a:extLst>
              <a:ext uri="{FF2B5EF4-FFF2-40B4-BE49-F238E27FC236}">
                <a16:creationId xmlns:a16="http://schemas.microsoft.com/office/drawing/2014/main" id="{E126F1CD-C2BC-CD6F-45A8-FEFD23F94DA7}"/>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4979024C-C17D-A924-A2AD-D88B394A2BC5}"/>
              </a:ext>
            </a:extLst>
          </p:cNvPr>
          <p:cNvSpPr>
            <a:spLocks noGrp="1"/>
          </p:cNvSpPr>
          <p:nvPr>
            <p:ph sz="half" idx="16"/>
          </p:nvPr>
        </p:nvSpPr>
        <p:spPr/>
        <p:txBody>
          <a:bodyPr>
            <a:normAutofit/>
          </a:bodyPr>
          <a:lstStyle/>
          <a:p>
            <a:r>
              <a:rPr lang="en-US" dirty="0"/>
              <a:t>The cloud computing landscape offers a vast array of services, each catering to specific needs. </a:t>
            </a:r>
          </a:p>
          <a:p>
            <a:r>
              <a:rPr lang="en-US" dirty="0"/>
              <a:t>However, securely managing access to these services and seamlessly connecting them for optimal functionality are critical aspects. </a:t>
            </a:r>
          </a:p>
        </p:txBody>
      </p:sp>
      <p:sp>
        <p:nvSpPr>
          <p:cNvPr id="5" name="Footer Placeholder 4">
            <a:extLst>
              <a:ext uri="{FF2B5EF4-FFF2-40B4-BE49-F238E27FC236}">
                <a16:creationId xmlns:a16="http://schemas.microsoft.com/office/drawing/2014/main" id="{51158CB3-E8D3-CD22-B8CA-07819AA305D5}"/>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4A242919-3616-5B78-F8AF-686748F5C5A2}"/>
              </a:ext>
            </a:extLst>
          </p:cNvPr>
          <p:cNvSpPr>
            <a:spLocks noGrp="1"/>
          </p:cNvSpPr>
          <p:nvPr>
            <p:ph type="sldNum" sz="quarter" idx="12"/>
          </p:nvPr>
        </p:nvSpPr>
        <p:spPr/>
        <p:txBody>
          <a:bodyPr/>
          <a:lstStyle/>
          <a:p>
            <a:fld id="{B5CEABB6-07DC-46E8-9B57-56EC44A396E5}" type="slidenum">
              <a:rPr lang="en-US" smtClean="0"/>
              <a:pPr/>
              <a:t>40</a:t>
            </a:fld>
            <a:endParaRPr lang="en-US" dirty="0"/>
          </a:p>
        </p:txBody>
      </p:sp>
    </p:spTree>
    <p:extLst>
      <p:ext uri="{BB962C8B-B14F-4D97-AF65-F5344CB8AC3E}">
        <p14:creationId xmlns:p14="http://schemas.microsoft.com/office/powerpoint/2010/main" val="2194442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3EE8-E143-952C-A099-8D61A8BD9E71}"/>
              </a:ext>
            </a:extLst>
          </p:cNvPr>
          <p:cNvSpPr>
            <a:spLocks noGrp="1"/>
          </p:cNvSpPr>
          <p:nvPr>
            <p:ph type="title"/>
          </p:nvPr>
        </p:nvSpPr>
        <p:spPr/>
        <p:txBody>
          <a:bodyPr/>
          <a:lstStyle/>
          <a:p>
            <a:r>
              <a:rPr lang="en-US" dirty="0"/>
              <a:t>Identity Services</a:t>
            </a:r>
          </a:p>
        </p:txBody>
      </p:sp>
      <p:sp>
        <p:nvSpPr>
          <p:cNvPr id="3" name="Picture Placeholder 2">
            <a:extLst>
              <a:ext uri="{FF2B5EF4-FFF2-40B4-BE49-F238E27FC236}">
                <a16:creationId xmlns:a16="http://schemas.microsoft.com/office/drawing/2014/main" id="{D4F6455B-8EA6-ACBF-09AC-33D6F04753D7}"/>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3D138961-B026-FF1B-6C47-00407B673327}"/>
              </a:ext>
            </a:extLst>
          </p:cNvPr>
          <p:cNvSpPr>
            <a:spLocks noGrp="1"/>
          </p:cNvSpPr>
          <p:nvPr>
            <p:ph sz="half" idx="16"/>
          </p:nvPr>
        </p:nvSpPr>
        <p:spPr>
          <a:xfrm>
            <a:off x="3803953" y="2459421"/>
            <a:ext cx="7615274" cy="3777867"/>
          </a:xfrm>
        </p:spPr>
        <p:txBody>
          <a:bodyPr>
            <a:normAutofit/>
          </a:bodyPr>
          <a:lstStyle/>
          <a:p>
            <a:pPr algn="just"/>
            <a:r>
              <a:rPr lang="en-US" b="1" dirty="0"/>
              <a:t>Definition: </a:t>
            </a:r>
            <a:r>
              <a:rPr lang="en-US" dirty="0"/>
              <a:t>Identity Services encompass tools and technologies for managing user identities and access within a cloud environment.</a:t>
            </a:r>
          </a:p>
          <a:p>
            <a:pPr algn="just"/>
            <a:r>
              <a:rPr lang="en-US" b="1" dirty="0"/>
              <a:t>Examples:</a:t>
            </a:r>
          </a:p>
          <a:p>
            <a:pPr algn="just"/>
            <a:r>
              <a:rPr lang="en-US" i="1" dirty="0"/>
              <a:t>Single Sign-On (SSO): </a:t>
            </a:r>
            <a:r>
              <a:rPr lang="en-US" dirty="0"/>
              <a:t>Enables users to access multiple cloud applications with a single login credential, improving convenience and security.</a:t>
            </a:r>
          </a:p>
          <a:p>
            <a:pPr algn="just"/>
            <a:r>
              <a:rPr lang="en-US" i="1" dirty="0"/>
              <a:t>Multi-Factor Authentication (MFA): </a:t>
            </a:r>
            <a:r>
              <a:rPr lang="en-US" dirty="0"/>
              <a:t>Adds an extra layer of security by requiring users to provide additional verification factors beyond a username and password. This could involve fingerprint scans, one-time codes, or security tokens.</a:t>
            </a:r>
          </a:p>
          <a:p>
            <a:pPr algn="just"/>
            <a:endParaRPr lang="en-US" dirty="0"/>
          </a:p>
        </p:txBody>
      </p:sp>
      <p:sp>
        <p:nvSpPr>
          <p:cNvPr id="5" name="Footer Placeholder 4">
            <a:extLst>
              <a:ext uri="{FF2B5EF4-FFF2-40B4-BE49-F238E27FC236}">
                <a16:creationId xmlns:a16="http://schemas.microsoft.com/office/drawing/2014/main" id="{AB7F83F6-553C-0199-BD8B-771107C96246}"/>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BE5127E0-98D7-E8BC-ADE6-961D5F39223E}"/>
              </a:ext>
            </a:extLst>
          </p:cNvPr>
          <p:cNvSpPr>
            <a:spLocks noGrp="1"/>
          </p:cNvSpPr>
          <p:nvPr>
            <p:ph type="sldNum" sz="quarter" idx="12"/>
          </p:nvPr>
        </p:nvSpPr>
        <p:spPr/>
        <p:txBody>
          <a:bodyPr/>
          <a:lstStyle/>
          <a:p>
            <a:fld id="{B5CEABB6-07DC-46E8-9B57-56EC44A396E5}" type="slidenum">
              <a:rPr lang="en-US" smtClean="0"/>
              <a:pPr/>
              <a:t>41</a:t>
            </a:fld>
            <a:endParaRPr lang="en-US" dirty="0"/>
          </a:p>
        </p:txBody>
      </p:sp>
    </p:spTree>
    <p:extLst>
      <p:ext uri="{BB962C8B-B14F-4D97-AF65-F5344CB8AC3E}">
        <p14:creationId xmlns:p14="http://schemas.microsoft.com/office/powerpoint/2010/main" val="407573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1815B-B53D-47ED-A1CA-F2EFD05E2151}"/>
              </a:ext>
            </a:extLst>
          </p:cNvPr>
          <p:cNvSpPr>
            <a:spLocks noGrp="1"/>
          </p:cNvSpPr>
          <p:nvPr>
            <p:ph type="title"/>
          </p:nvPr>
        </p:nvSpPr>
        <p:spPr/>
        <p:txBody>
          <a:bodyPr/>
          <a:lstStyle/>
          <a:p>
            <a:r>
              <a:rPr lang="en-US" dirty="0"/>
              <a:t>Integration Services</a:t>
            </a:r>
          </a:p>
        </p:txBody>
      </p:sp>
      <p:sp>
        <p:nvSpPr>
          <p:cNvPr id="3" name="Picture Placeholder 2">
            <a:extLst>
              <a:ext uri="{FF2B5EF4-FFF2-40B4-BE49-F238E27FC236}">
                <a16:creationId xmlns:a16="http://schemas.microsoft.com/office/drawing/2014/main" id="{43E20222-9B2D-3762-2A8C-42AA0912F2BA}"/>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EC177BE5-53D9-A64F-D67D-73E2239F7253}"/>
              </a:ext>
            </a:extLst>
          </p:cNvPr>
          <p:cNvSpPr>
            <a:spLocks noGrp="1"/>
          </p:cNvSpPr>
          <p:nvPr>
            <p:ph sz="half" idx="16"/>
          </p:nvPr>
        </p:nvSpPr>
        <p:spPr>
          <a:xfrm>
            <a:off x="3803953" y="2490952"/>
            <a:ext cx="7615274" cy="3746336"/>
          </a:xfrm>
        </p:spPr>
        <p:txBody>
          <a:bodyPr>
            <a:normAutofit/>
          </a:bodyPr>
          <a:lstStyle/>
          <a:p>
            <a:r>
              <a:rPr lang="en-US" b="1" dirty="0"/>
              <a:t>Definition: </a:t>
            </a:r>
            <a:r>
              <a:rPr lang="en-US" dirty="0"/>
              <a:t>Integration Services provide tools and techniques for connecting different cloud services and applications, enabling them to exchange data and work together seamlessly.</a:t>
            </a:r>
          </a:p>
          <a:p>
            <a:r>
              <a:rPr lang="en-US" b="1" dirty="0"/>
              <a:t>Techniques:</a:t>
            </a:r>
          </a:p>
          <a:p>
            <a:r>
              <a:rPr lang="en-US" b="1" dirty="0"/>
              <a:t>APIs (Application Programming Interfaces): </a:t>
            </a:r>
            <a:r>
              <a:rPr lang="en-US" dirty="0"/>
              <a:t>Standardized protocols that allow applications to communicate and share data with each other.</a:t>
            </a:r>
          </a:p>
          <a:p>
            <a:r>
              <a:rPr lang="en-US" b="1" dirty="0"/>
              <a:t>Middleware: </a:t>
            </a:r>
            <a:r>
              <a:rPr lang="en-US" dirty="0"/>
              <a:t>Software that acts as an intermediary between different applications, facilitating data exchange and communication.</a:t>
            </a:r>
          </a:p>
          <a:p>
            <a:endParaRPr lang="en-US" dirty="0"/>
          </a:p>
        </p:txBody>
      </p:sp>
      <p:sp>
        <p:nvSpPr>
          <p:cNvPr id="5" name="Footer Placeholder 4">
            <a:extLst>
              <a:ext uri="{FF2B5EF4-FFF2-40B4-BE49-F238E27FC236}">
                <a16:creationId xmlns:a16="http://schemas.microsoft.com/office/drawing/2014/main" id="{D6C81A2B-DBE2-18AA-CF38-D15AFD0D5BF1}"/>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11BD75EB-639B-3A29-5281-B017961788C2}"/>
              </a:ext>
            </a:extLst>
          </p:cNvPr>
          <p:cNvSpPr>
            <a:spLocks noGrp="1"/>
          </p:cNvSpPr>
          <p:nvPr>
            <p:ph type="sldNum" sz="quarter" idx="12"/>
          </p:nvPr>
        </p:nvSpPr>
        <p:spPr/>
        <p:txBody>
          <a:bodyPr/>
          <a:lstStyle/>
          <a:p>
            <a:fld id="{B5CEABB6-07DC-46E8-9B57-56EC44A396E5}" type="slidenum">
              <a:rPr lang="en-US" smtClean="0"/>
              <a:pPr/>
              <a:t>42</a:t>
            </a:fld>
            <a:endParaRPr lang="en-US" dirty="0"/>
          </a:p>
        </p:txBody>
      </p:sp>
    </p:spTree>
    <p:extLst>
      <p:ext uri="{BB962C8B-B14F-4D97-AF65-F5344CB8AC3E}">
        <p14:creationId xmlns:p14="http://schemas.microsoft.com/office/powerpoint/2010/main" val="550820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262FE-FCAE-CA1F-AC62-43CC35B9086A}"/>
              </a:ext>
            </a:extLst>
          </p:cNvPr>
          <p:cNvSpPr>
            <a:spLocks noGrp="1"/>
          </p:cNvSpPr>
          <p:nvPr>
            <p:ph type="title"/>
          </p:nvPr>
        </p:nvSpPr>
        <p:spPr/>
        <p:txBody>
          <a:bodyPr>
            <a:normAutofit fontScale="90000"/>
          </a:bodyPr>
          <a:lstStyle/>
          <a:p>
            <a:r>
              <a:rPr lang="en-US" dirty="0"/>
              <a:t>Why Identity Services Matter in Cloud Computing</a:t>
            </a:r>
            <a:br>
              <a:rPr lang="en-US" dirty="0"/>
            </a:br>
            <a:endParaRPr lang="en-US" dirty="0"/>
          </a:p>
        </p:txBody>
      </p:sp>
      <p:sp>
        <p:nvSpPr>
          <p:cNvPr id="3" name="Picture Placeholder 2">
            <a:extLst>
              <a:ext uri="{FF2B5EF4-FFF2-40B4-BE49-F238E27FC236}">
                <a16:creationId xmlns:a16="http://schemas.microsoft.com/office/drawing/2014/main" id="{1E18134C-8541-60EC-B00E-62A9291A1468}"/>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43D2715A-D4FA-5789-F52E-CF651C8FD6FF}"/>
              </a:ext>
            </a:extLst>
          </p:cNvPr>
          <p:cNvSpPr>
            <a:spLocks noGrp="1"/>
          </p:cNvSpPr>
          <p:nvPr>
            <p:ph sz="half" idx="16"/>
          </p:nvPr>
        </p:nvSpPr>
        <p:spPr/>
        <p:txBody>
          <a:bodyPr/>
          <a:lstStyle/>
          <a:p>
            <a:r>
              <a:rPr lang="en-US" b="1" dirty="0"/>
              <a:t>Secure access control: </a:t>
            </a:r>
            <a:r>
              <a:rPr lang="en-US" dirty="0"/>
              <a:t>Identity services ensure only authorized users can access cloud resources, safeguarding sensitive data.</a:t>
            </a:r>
          </a:p>
          <a:p>
            <a:r>
              <a:rPr lang="en-US" b="1" dirty="0"/>
              <a:t>Improved user experience: </a:t>
            </a:r>
            <a:r>
              <a:rPr lang="en-US" dirty="0"/>
              <a:t>Single Sign-On (SSO) simplifies login processes and reduces password fatigue.</a:t>
            </a:r>
          </a:p>
          <a:p>
            <a:r>
              <a:rPr lang="en-US" b="1" dirty="0"/>
              <a:t>Enhanced compliance: </a:t>
            </a:r>
            <a:r>
              <a:rPr lang="en-US" dirty="0"/>
              <a:t>Proper identity management helps organizations meet regulatory requirements for data security and access control.</a:t>
            </a:r>
          </a:p>
          <a:p>
            <a:endParaRPr lang="en-US" dirty="0"/>
          </a:p>
        </p:txBody>
      </p:sp>
      <p:sp>
        <p:nvSpPr>
          <p:cNvPr id="5" name="Footer Placeholder 4">
            <a:extLst>
              <a:ext uri="{FF2B5EF4-FFF2-40B4-BE49-F238E27FC236}">
                <a16:creationId xmlns:a16="http://schemas.microsoft.com/office/drawing/2014/main" id="{04CC2AD7-9F75-7346-683E-78E9F452D60C}"/>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23B000AC-BCE8-14EB-8F8D-4A7BFB6A6302}"/>
              </a:ext>
            </a:extLst>
          </p:cNvPr>
          <p:cNvSpPr>
            <a:spLocks noGrp="1"/>
          </p:cNvSpPr>
          <p:nvPr>
            <p:ph type="sldNum" sz="quarter" idx="12"/>
          </p:nvPr>
        </p:nvSpPr>
        <p:spPr/>
        <p:txBody>
          <a:bodyPr/>
          <a:lstStyle/>
          <a:p>
            <a:fld id="{B5CEABB6-07DC-46E8-9B57-56EC44A396E5}" type="slidenum">
              <a:rPr lang="en-US" smtClean="0"/>
              <a:pPr/>
              <a:t>43</a:t>
            </a:fld>
            <a:endParaRPr lang="en-US" dirty="0"/>
          </a:p>
        </p:txBody>
      </p:sp>
    </p:spTree>
    <p:extLst>
      <p:ext uri="{BB962C8B-B14F-4D97-AF65-F5344CB8AC3E}">
        <p14:creationId xmlns:p14="http://schemas.microsoft.com/office/powerpoint/2010/main" val="36267163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93E96-2102-29CA-9CF4-7C769F757844}"/>
              </a:ext>
            </a:extLst>
          </p:cNvPr>
          <p:cNvSpPr>
            <a:spLocks noGrp="1"/>
          </p:cNvSpPr>
          <p:nvPr>
            <p:ph type="title"/>
          </p:nvPr>
        </p:nvSpPr>
        <p:spPr/>
        <p:txBody>
          <a:bodyPr/>
          <a:lstStyle/>
          <a:p>
            <a:r>
              <a:rPr lang="en-US" dirty="0"/>
              <a:t>Why Integration Services Matter in Cloud Computing</a:t>
            </a:r>
          </a:p>
        </p:txBody>
      </p:sp>
      <p:sp>
        <p:nvSpPr>
          <p:cNvPr id="3" name="Picture Placeholder 2">
            <a:extLst>
              <a:ext uri="{FF2B5EF4-FFF2-40B4-BE49-F238E27FC236}">
                <a16:creationId xmlns:a16="http://schemas.microsoft.com/office/drawing/2014/main" id="{4F971347-ADF2-692C-26F2-1DAC1C3E3D98}"/>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C1E126DD-F1AD-4863-45CA-43D8A62DA76A}"/>
              </a:ext>
            </a:extLst>
          </p:cNvPr>
          <p:cNvSpPr>
            <a:spLocks noGrp="1"/>
          </p:cNvSpPr>
          <p:nvPr>
            <p:ph sz="half" idx="16"/>
          </p:nvPr>
        </p:nvSpPr>
        <p:spPr/>
        <p:txBody>
          <a:bodyPr/>
          <a:lstStyle/>
          <a:p>
            <a:r>
              <a:rPr lang="en-US" b="1" dirty="0"/>
              <a:t>Improved data flow and collaboration: </a:t>
            </a:r>
            <a:r>
              <a:rPr lang="en-US" dirty="0"/>
              <a:t>Applications can exchange data seamlessly, enabling efficient workflows and collaboration.</a:t>
            </a:r>
          </a:p>
          <a:p>
            <a:r>
              <a:rPr lang="en-US" b="1" dirty="0"/>
              <a:t>Enhanced automation: </a:t>
            </a:r>
            <a:r>
              <a:rPr lang="en-US" dirty="0"/>
              <a:t>Integration services can automate tasks and processes that previously required manual effort.</a:t>
            </a:r>
          </a:p>
          <a:p>
            <a:r>
              <a:rPr lang="en-US" b="1" dirty="0"/>
              <a:t>Increased agility and innovation: </a:t>
            </a:r>
            <a:r>
              <a:rPr lang="en-US" dirty="0"/>
              <a:t>By easily connecting cloud applications, businesses can respond faster to changing market demands and develop innovative solutions.</a:t>
            </a:r>
          </a:p>
          <a:p>
            <a:endParaRPr lang="en-US" dirty="0"/>
          </a:p>
        </p:txBody>
      </p:sp>
      <p:sp>
        <p:nvSpPr>
          <p:cNvPr id="5" name="Footer Placeholder 4">
            <a:extLst>
              <a:ext uri="{FF2B5EF4-FFF2-40B4-BE49-F238E27FC236}">
                <a16:creationId xmlns:a16="http://schemas.microsoft.com/office/drawing/2014/main" id="{AFC74466-95F5-ACDD-3F4F-6F680424B2F2}"/>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9E68EDA6-8B9E-F6AB-4086-7F755E02A901}"/>
              </a:ext>
            </a:extLst>
          </p:cNvPr>
          <p:cNvSpPr>
            <a:spLocks noGrp="1"/>
          </p:cNvSpPr>
          <p:nvPr>
            <p:ph type="sldNum" sz="quarter" idx="12"/>
          </p:nvPr>
        </p:nvSpPr>
        <p:spPr/>
        <p:txBody>
          <a:bodyPr/>
          <a:lstStyle/>
          <a:p>
            <a:fld id="{B5CEABB6-07DC-46E8-9B57-56EC44A396E5}" type="slidenum">
              <a:rPr lang="en-US" smtClean="0"/>
              <a:pPr/>
              <a:t>44</a:t>
            </a:fld>
            <a:endParaRPr lang="en-US" dirty="0"/>
          </a:p>
        </p:txBody>
      </p:sp>
    </p:spTree>
    <p:extLst>
      <p:ext uri="{BB962C8B-B14F-4D97-AF65-F5344CB8AC3E}">
        <p14:creationId xmlns:p14="http://schemas.microsoft.com/office/powerpoint/2010/main" val="405648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7ED0D-1844-18A6-8F01-D1F4F30DC824}"/>
              </a:ext>
            </a:extLst>
          </p:cNvPr>
          <p:cNvSpPr>
            <a:spLocks noGrp="1"/>
          </p:cNvSpPr>
          <p:nvPr>
            <p:ph type="title"/>
          </p:nvPr>
        </p:nvSpPr>
        <p:spPr/>
        <p:txBody>
          <a:bodyPr/>
          <a:lstStyle/>
          <a:p>
            <a:r>
              <a:rPr lang="en-US" dirty="0"/>
              <a:t>Identity and Access Management (IAM) Best Practices</a:t>
            </a:r>
          </a:p>
        </p:txBody>
      </p:sp>
      <p:sp>
        <p:nvSpPr>
          <p:cNvPr id="3" name="Picture Placeholder 2">
            <a:extLst>
              <a:ext uri="{FF2B5EF4-FFF2-40B4-BE49-F238E27FC236}">
                <a16:creationId xmlns:a16="http://schemas.microsoft.com/office/drawing/2014/main" id="{A03C783A-9B43-2346-2F04-B97F3B99740D}"/>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B9F58260-B918-6085-463E-DB43C8B206B5}"/>
              </a:ext>
            </a:extLst>
          </p:cNvPr>
          <p:cNvSpPr>
            <a:spLocks noGrp="1"/>
          </p:cNvSpPr>
          <p:nvPr>
            <p:ph sz="half" idx="16"/>
          </p:nvPr>
        </p:nvSpPr>
        <p:spPr>
          <a:xfrm>
            <a:off x="3803953" y="2743200"/>
            <a:ext cx="7615274" cy="3494088"/>
          </a:xfrm>
        </p:spPr>
        <p:txBody>
          <a:bodyPr>
            <a:normAutofit/>
          </a:bodyPr>
          <a:lstStyle/>
          <a:p>
            <a:r>
              <a:rPr lang="en-US" b="1" dirty="0"/>
              <a:t>Implement strong password policies: </a:t>
            </a:r>
            <a:r>
              <a:rPr lang="en-US" dirty="0"/>
              <a:t>Enforce minimum password length, complexity requirements, and regular password changes.</a:t>
            </a:r>
          </a:p>
          <a:p>
            <a:r>
              <a:rPr lang="en-US" b="1" dirty="0"/>
              <a:t>Utilize multi-factor authentication (MFA) wherever possible: </a:t>
            </a:r>
            <a:r>
              <a:rPr lang="en-US" dirty="0"/>
              <a:t>Add an extra layer of security beyond passwords.</a:t>
            </a:r>
          </a:p>
          <a:p>
            <a:r>
              <a:rPr lang="en-US" b="1" dirty="0"/>
              <a:t>Grant users least privilege access: </a:t>
            </a:r>
            <a:r>
              <a:rPr lang="en-US" dirty="0"/>
              <a:t>Users should only have the permissions necessary to perform their specific roles.</a:t>
            </a:r>
          </a:p>
          <a:p>
            <a:r>
              <a:rPr lang="en-US" b="1" dirty="0"/>
              <a:t>Regularly review and audit user access: </a:t>
            </a:r>
            <a:r>
              <a:rPr lang="en-US" dirty="0"/>
              <a:t>Ensure continued compliance and identify potential security risks.</a:t>
            </a:r>
          </a:p>
          <a:p>
            <a:r>
              <a:rPr lang="en-US" b="1" dirty="0"/>
              <a:t>Conduct user awareness training: </a:t>
            </a:r>
            <a:r>
              <a:rPr lang="en-US" dirty="0"/>
              <a:t>Educate users on cybersecurity best practices to prevent social engineering attacks.</a:t>
            </a:r>
          </a:p>
          <a:p>
            <a:endParaRPr lang="en-US" dirty="0"/>
          </a:p>
        </p:txBody>
      </p:sp>
      <p:sp>
        <p:nvSpPr>
          <p:cNvPr id="5" name="Footer Placeholder 4">
            <a:extLst>
              <a:ext uri="{FF2B5EF4-FFF2-40B4-BE49-F238E27FC236}">
                <a16:creationId xmlns:a16="http://schemas.microsoft.com/office/drawing/2014/main" id="{14995221-A1DD-BCF9-F923-0F8F50EB91CD}"/>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CF634166-418D-52C9-BD30-C6C449A11EFD}"/>
              </a:ext>
            </a:extLst>
          </p:cNvPr>
          <p:cNvSpPr>
            <a:spLocks noGrp="1"/>
          </p:cNvSpPr>
          <p:nvPr>
            <p:ph type="sldNum" sz="quarter" idx="12"/>
          </p:nvPr>
        </p:nvSpPr>
        <p:spPr/>
        <p:txBody>
          <a:bodyPr/>
          <a:lstStyle/>
          <a:p>
            <a:fld id="{B5CEABB6-07DC-46E8-9B57-56EC44A396E5}" type="slidenum">
              <a:rPr lang="en-US" smtClean="0"/>
              <a:pPr/>
              <a:t>45</a:t>
            </a:fld>
            <a:endParaRPr lang="en-US" dirty="0"/>
          </a:p>
        </p:txBody>
      </p:sp>
    </p:spTree>
    <p:extLst>
      <p:ext uri="{BB962C8B-B14F-4D97-AF65-F5344CB8AC3E}">
        <p14:creationId xmlns:p14="http://schemas.microsoft.com/office/powerpoint/2010/main" val="4266727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81AC-D957-84DD-94DC-BB41325B94D0}"/>
              </a:ext>
            </a:extLst>
          </p:cNvPr>
          <p:cNvSpPr>
            <a:spLocks noGrp="1"/>
          </p:cNvSpPr>
          <p:nvPr>
            <p:ph type="title"/>
          </p:nvPr>
        </p:nvSpPr>
        <p:spPr/>
        <p:txBody>
          <a:bodyPr/>
          <a:lstStyle/>
          <a:p>
            <a:r>
              <a:rPr lang="en-US" dirty="0"/>
              <a:t>Integration Services: Challenges and Considerations</a:t>
            </a:r>
          </a:p>
        </p:txBody>
      </p:sp>
      <p:sp>
        <p:nvSpPr>
          <p:cNvPr id="3" name="Picture Placeholder 2">
            <a:extLst>
              <a:ext uri="{FF2B5EF4-FFF2-40B4-BE49-F238E27FC236}">
                <a16:creationId xmlns:a16="http://schemas.microsoft.com/office/drawing/2014/main" id="{F73C5184-032B-32EE-3FF9-735083579334}"/>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81DF4CCA-2462-C2A4-5F07-50F5F48B6F0D}"/>
              </a:ext>
            </a:extLst>
          </p:cNvPr>
          <p:cNvSpPr>
            <a:spLocks noGrp="1"/>
          </p:cNvSpPr>
          <p:nvPr>
            <p:ph sz="half" idx="16"/>
          </p:nvPr>
        </p:nvSpPr>
        <p:spPr/>
        <p:txBody>
          <a:bodyPr/>
          <a:lstStyle/>
          <a:p>
            <a:r>
              <a:rPr lang="en-US" b="1" dirty="0"/>
              <a:t>Security: </a:t>
            </a:r>
            <a:r>
              <a:rPr lang="en-US" dirty="0"/>
              <a:t>Ensure secure data exchange between applications during integration.</a:t>
            </a:r>
          </a:p>
          <a:p>
            <a:r>
              <a:rPr lang="en-US" b="1" dirty="0"/>
              <a:t>Performance: </a:t>
            </a:r>
            <a:r>
              <a:rPr lang="en-US" dirty="0"/>
              <a:t>Consider potential performance bottlenecks when integrating applications.</a:t>
            </a:r>
          </a:p>
          <a:p>
            <a:r>
              <a:rPr lang="en-US" b="1" dirty="0"/>
              <a:t>Complexity: </a:t>
            </a:r>
            <a:r>
              <a:rPr lang="en-US" dirty="0"/>
              <a:t>Managing complex integrations can require specialized skills and expertise.</a:t>
            </a:r>
          </a:p>
          <a:p>
            <a:r>
              <a:rPr lang="en-US" b="1" dirty="0"/>
              <a:t>Vendor lock-in: </a:t>
            </a:r>
            <a:r>
              <a:rPr lang="en-US" dirty="0"/>
              <a:t>Avoid vendor lock-in by choosing integration solutions with open standards and flexibility.</a:t>
            </a:r>
          </a:p>
          <a:p>
            <a:endParaRPr lang="en-US" dirty="0"/>
          </a:p>
        </p:txBody>
      </p:sp>
      <p:sp>
        <p:nvSpPr>
          <p:cNvPr id="5" name="Footer Placeholder 4">
            <a:extLst>
              <a:ext uri="{FF2B5EF4-FFF2-40B4-BE49-F238E27FC236}">
                <a16:creationId xmlns:a16="http://schemas.microsoft.com/office/drawing/2014/main" id="{35C053B2-41E3-E535-8087-8235AF878134}"/>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C6A3E028-77AA-BF7B-1CD8-175C014BCA95}"/>
              </a:ext>
            </a:extLst>
          </p:cNvPr>
          <p:cNvSpPr>
            <a:spLocks noGrp="1"/>
          </p:cNvSpPr>
          <p:nvPr>
            <p:ph type="sldNum" sz="quarter" idx="12"/>
          </p:nvPr>
        </p:nvSpPr>
        <p:spPr/>
        <p:txBody>
          <a:bodyPr/>
          <a:lstStyle/>
          <a:p>
            <a:fld id="{B5CEABB6-07DC-46E8-9B57-56EC44A396E5}" type="slidenum">
              <a:rPr lang="en-US" smtClean="0"/>
              <a:pPr/>
              <a:t>46</a:t>
            </a:fld>
            <a:endParaRPr lang="en-US" dirty="0"/>
          </a:p>
        </p:txBody>
      </p:sp>
    </p:spTree>
    <p:extLst>
      <p:ext uri="{BB962C8B-B14F-4D97-AF65-F5344CB8AC3E}">
        <p14:creationId xmlns:p14="http://schemas.microsoft.com/office/powerpoint/2010/main" val="2976269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6701B-35D8-418B-726B-AA669D179C45}"/>
              </a:ext>
            </a:extLst>
          </p:cNvPr>
          <p:cNvSpPr>
            <a:spLocks noGrp="1"/>
          </p:cNvSpPr>
          <p:nvPr>
            <p:ph type="title"/>
          </p:nvPr>
        </p:nvSpPr>
        <p:spPr/>
        <p:txBody>
          <a:bodyPr/>
          <a:lstStyle/>
          <a:p>
            <a:r>
              <a:rPr lang="en-US" dirty="0"/>
              <a:t>Cloud Services - Mapping and Payments</a:t>
            </a:r>
          </a:p>
        </p:txBody>
      </p:sp>
      <p:sp>
        <p:nvSpPr>
          <p:cNvPr id="3" name="Picture Placeholder 2">
            <a:extLst>
              <a:ext uri="{FF2B5EF4-FFF2-40B4-BE49-F238E27FC236}">
                <a16:creationId xmlns:a16="http://schemas.microsoft.com/office/drawing/2014/main" id="{27B374FD-0544-E059-BF89-3D4132EB1822}"/>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BD41A76B-56D2-2BD4-E26B-F6200CD8BDC1}"/>
              </a:ext>
            </a:extLst>
          </p:cNvPr>
          <p:cNvSpPr>
            <a:spLocks noGrp="1"/>
          </p:cNvSpPr>
          <p:nvPr>
            <p:ph sz="half" idx="16"/>
          </p:nvPr>
        </p:nvSpPr>
        <p:spPr/>
        <p:txBody>
          <a:bodyPr>
            <a:normAutofit fontScale="85000" lnSpcReduction="10000"/>
          </a:bodyPr>
          <a:lstStyle/>
          <a:p>
            <a:pPr marL="0" indent="0">
              <a:buNone/>
            </a:pPr>
            <a:r>
              <a:rPr lang="en-US" b="1" dirty="0"/>
              <a:t>Definition: </a:t>
            </a:r>
            <a:r>
              <a:rPr lang="en-US" dirty="0"/>
              <a:t>Mapping services provide access to geographic data and location-based functionalities through cloud-based APIs (Application Programming Interfaces).</a:t>
            </a:r>
          </a:p>
          <a:p>
            <a:pPr marL="0" indent="0">
              <a:buNone/>
            </a:pPr>
            <a:r>
              <a:rPr lang="en-US" b="1" dirty="0"/>
              <a:t>Benefits:</a:t>
            </a:r>
          </a:p>
          <a:p>
            <a:pPr marL="0" indent="0">
              <a:buNone/>
            </a:pPr>
            <a:r>
              <a:rPr lang="en-US" b="1" dirty="0"/>
              <a:t>Real-time map visualization: </a:t>
            </a:r>
            <a:r>
              <a:rPr lang="en-US" dirty="0"/>
              <a:t>Embed dynamic maps in web applications or mobile apps to display locations, routes, and points of interest.</a:t>
            </a:r>
          </a:p>
          <a:p>
            <a:pPr marL="0" indent="0">
              <a:buNone/>
            </a:pPr>
            <a:r>
              <a:rPr lang="en-US" b="1" dirty="0"/>
              <a:t>Location-based services: </a:t>
            </a:r>
            <a:r>
              <a:rPr lang="en-US" dirty="0"/>
              <a:t>Leverage location data for functionalities like route optimization, proximity searches, and location-based marketing.</a:t>
            </a:r>
          </a:p>
          <a:p>
            <a:pPr marL="0" indent="0">
              <a:buNone/>
            </a:pPr>
            <a:r>
              <a:rPr lang="en-US" b="1" dirty="0"/>
              <a:t>Customizable maps: </a:t>
            </a:r>
            <a:r>
              <a:rPr lang="en-US" dirty="0"/>
              <a:t>Tailor map appearance and functionalities to specific needs.</a:t>
            </a:r>
          </a:p>
          <a:p>
            <a:pPr marL="0" indent="0">
              <a:buNone/>
            </a:pPr>
            <a:endParaRPr lang="en-US" dirty="0"/>
          </a:p>
        </p:txBody>
      </p:sp>
      <p:sp>
        <p:nvSpPr>
          <p:cNvPr id="5" name="Footer Placeholder 4">
            <a:extLst>
              <a:ext uri="{FF2B5EF4-FFF2-40B4-BE49-F238E27FC236}">
                <a16:creationId xmlns:a16="http://schemas.microsoft.com/office/drawing/2014/main" id="{D023FE94-C29D-91E0-5A7F-4EADE6EC0AA1}"/>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740FF43A-C6A8-95B3-8AE5-055756EB75CF}"/>
              </a:ext>
            </a:extLst>
          </p:cNvPr>
          <p:cNvSpPr>
            <a:spLocks noGrp="1"/>
          </p:cNvSpPr>
          <p:nvPr>
            <p:ph type="sldNum" sz="quarter" idx="12"/>
          </p:nvPr>
        </p:nvSpPr>
        <p:spPr/>
        <p:txBody>
          <a:bodyPr/>
          <a:lstStyle/>
          <a:p>
            <a:fld id="{B5CEABB6-07DC-46E8-9B57-56EC44A396E5}" type="slidenum">
              <a:rPr lang="en-US" smtClean="0"/>
              <a:pPr/>
              <a:t>47</a:t>
            </a:fld>
            <a:endParaRPr lang="en-US" dirty="0"/>
          </a:p>
        </p:txBody>
      </p:sp>
    </p:spTree>
    <p:extLst>
      <p:ext uri="{BB962C8B-B14F-4D97-AF65-F5344CB8AC3E}">
        <p14:creationId xmlns:p14="http://schemas.microsoft.com/office/powerpoint/2010/main" val="9380238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40EBF-0D83-E45D-4366-63F21F0FFC8A}"/>
              </a:ext>
            </a:extLst>
          </p:cNvPr>
          <p:cNvSpPr>
            <a:spLocks noGrp="1"/>
          </p:cNvSpPr>
          <p:nvPr>
            <p:ph type="title"/>
          </p:nvPr>
        </p:nvSpPr>
        <p:spPr/>
        <p:txBody>
          <a:bodyPr/>
          <a:lstStyle/>
          <a:p>
            <a:r>
              <a:rPr lang="en-US" dirty="0"/>
              <a:t>Payment Services</a:t>
            </a:r>
          </a:p>
        </p:txBody>
      </p:sp>
      <p:sp>
        <p:nvSpPr>
          <p:cNvPr id="3" name="Picture Placeholder 2">
            <a:extLst>
              <a:ext uri="{FF2B5EF4-FFF2-40B4-BE49-F238E27FC236}">
                <a16:creationId xmlns:a16="http://schemas.microsoft.com/office/drawing/2014/main" id="{93E9BFDB-BDD2-70F8-011A-1F2D8C894797}"/>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37215695-8ED7-C120-1087-BDB31D3D7D57}"/>
              </a:ext>
            </a:extLst>
          </p:cNvPr>
          <p:cNvSpPr>
            <a:spLocks noGrp="1"/>
          </p:cNvSpPr>
          <p:nvPr>
            <p:ph sz="half" idx="16"/>
          </p:nvPr>
        </p:nvSpPr>
        <p:spPr>
          <a:xfrm>
            <a:off x="3803953" y="2380593"/>
            <a:ext cx="7615274" cy="3856695"/>
          </a:xfrm>
        </p:spPr>
        <p:txBody>
          <a:bodyPr>
            <a:normAutofit/>
          </a:bodyPr>
          <a:lstStyle/>
          <a:p>
            <a:r>
              <a:rPr lang="en-US" b="1" dirty="0"/>
              <a:t>Definition: </a:t>
            </a:r>
            <a:r>
              <a:rPr lang="en-US" dirty="0"/>
              <a:t>Payment services utilize the cloud to facilitate secure and efficient financial transactions online.</a:t>
            </a:r>
          </a:p>
          <a:p>
            <a:r>
              <a:rPr lang="en-US" b="1" dirty="0"/>
              <a:t>Benefits:</a:t>
            </a:r>
          </a:p>
          <a:p>
            <a:r>
              <a:rPr lang="en-US" b="1" dirty="0"/>
              <a:t>Streamlined online payments: </a:t>
            </a:r>
            <a:r>
              <a:rPr lang="en-US" dirty="0"/>
              <a:t>Accept online payments from customers through various methods (credit cards, debit cards, e-wallets).</a:t>
            </a:r>
          </a:p>
          <a:p>
            <a:r>
              <a:rPr lang="en-US" b="1" dirty="0"/>
              <a:t>Secure transactions: </a:t>
            </a:r>
            <a:r>
              <a:rPr lang="en-US" dirty="0"/>
              <a:t>Leverage robust security measures to protect sensitive financial data during transactions.</a:t>
            </a:r>
          </a:p>
          <a:p>
            <a:r>
              <a:rPr lang="en-US" b="1" dirty="0"/>
              <a:t>Scalability: </a:t>
            </a:r>
            <a:r>
              <a:rPr lang="en-US" dirty="0"/>
              <a:t>Cloud-based payment services can handle high transaction volumes without compromising performance.</a:t>
            </a:r>
          </a:p>
          <a:p>
            <a:endParaRPr lang="en-US" dirty="0"/>
          </a:p>
        </p:txBody>
      </p:sp>
      <p:sp>
        <p:nvSpPr>
          <p:cNvPr id="5" name="Footer Placeholder 4">
            <a:extLst>
              <a:ext uri="{FF2B5EF4-FFF2-40B4-BE49-F238E27FC236}">
                <a16:creationId xmlns:a16="http://schemas.microsoft.com/office/drawing/2014/main" id="{427E2B8F-0356-7539-DDF2-3C9E39482357}"/>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562107BF-53F1-D066-151B-3971F0797156}"/>
              </a:ext>
            </a:extLst>
          </p:cNvPr>
          <p:cNvSpPr>
            <a:spLocks noGrp="1"/>
          </p:cNvSpPr>
          <p:nvPr>
            <p:ph type="sldNum" sz="quarter" idx="12"/>
          </p:nvPr>
        </p:nvSpPr>
        <p:spPr/>
        <p:txBody>
          <a:bodyPr/>
          <a:lstStyle/>
          <a:p>
            <a:fld id="{B5CEABB6-07DC-46E8-9B57-56EC44A396E5}" type="slidenum">
              <a:rPr lang="en-US" smtClean="0"/>
              <a:pPr/>
              <a:t>48</a:t>
            </a:fld>
            <a:endParaRPr lang="en-US" dirty="0"/>
          </a:p>
        </p:txBody>
      </p:sp>
    </p:spTree>
    <p:extLst>
      <p:ext uri="{BB962C8B-B14F-4D97-AF65-F5344CB8AC3E}">
        <p14:creationId xmlns:p14="http://schemas.microsoft.com/office/powerpoint/2010/main" val="2808761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D674-3C29-A83F-E480-53B62F3EC5CF}"/>
              </a:ext>
            </a:extLst>
          </p:cNvPr>
          <p:cNvSpPr>
            <a:spLocks noGrp="1"/>
          </p:cNvSpPr>
          <p:nvPr>
            <p:ph type="title"/>
          </p:nvPr>
        </p:nvSpPr>
        <p:spPr/>
        <p:txBody>
          <a:bodyPr/>
          <a:lstStyle/>
          <a:p>
            <a:r>
              <a:rPr lang="en-US" dirty="0"/>
              <a:t>Cloud Services: Search and Identity</a:t>
            </a:r>
          </a:p>
        </p:txBody>
      </p:sp>
      <p:sp>
        <p:nvSpPr>
          <p:cNvPr id="3" name="Picture Placeholder 2">
            <a:extLst>
              <a:ext uri="{FF2B5EF4-FFF2-40B4-BE49-F238E27FC236}">
                <a16:creationId xmlns:a16="http://schemas.microsoft.com/office/drawing/2014/main" id="{7DC90BE1-2E8F-810C-359D-67464C0F6900}"/>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1F2B1AC1-2530-E2B8-D6C2-650FA9F44768}"/>
              </a:ext>
            </a:extLst>
          </p:cNvPr>
          <p:cNvSpPr>
            <a:spLocks noGrp="1"/>
          </p:cNvSpPr>
          <p:nvPr>
            <p:ph sz="half" idx="16"/>
          </p:nvPr>
        </p:nvSpPr>
        <p:spPr/>
        <p:txBody>
          <a:bodyPr/>
          <a:lstStyle/>
          <a:p>
            <a:endParaRPr lang="en-US" dirty="0"/>
          </a:p>
        </p:txBody>
      </p:sp>
      <p:sp>
        <p:nvSpPr>
          <p:cNvPr id="5" name="Footer Placeholder 4">
            <a:extLst>
              <a:ext uri="{FF2B5EF4-FFF2-40B4-BE49-F238E27FC236}">
                <a16:creationId xmlns:a16="http://schemas.microsoft.com/office/drawing/2014/main" id="{DAAD7EF6-937C-3169-10B0-27D6EEC77BD5}"/>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4A9C28F4-DBAB-A5DF-3F18-F3B25B933C7D}"/>
              </a:ext>
            </a:extLst>
          </p:cNvPr>
          <p:cNvSpPr>
            <a:spLocks noGrp="1"/>
          </p:cNvSpPr>
          <p:nvPr>
            <p:ph type="sldNum" sz="quarter" idx="12"/>
          </p:nvPr>
        </p:nvSpPr>
        <p:spPr/>
        <p:txBody>
          <a:bodyPr/>
          <a:lstStyle/>
          <a:p>
            <a:fld id="{B5CEABB6-07DC-46E8-9B57-56EC44A396E5}" type="slidenum">
              <a:rPr lang="en-US" smtClean="0"/>
              <a:pPr/>
              <a:t>49</a:t>
            </a:fld>
            <a:endParaRPr lang="en-US" dirty="0"/>
          </a:p>
        </p:txBody>
      </p:sp>
    </p:spTree>
    <p:extLst>
      <p:ext uri="{BB962C8B-B14F-4D97-AF65-F5344CB8AC3E}">
        <p14:creationId xmlns:p14="http://schemas.microsoft.com/office/powerpoint/2010/main" val="1255596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48C91-1CF6-2F48-A49A-196F2E8B3D17}"/>
              </a:ext>
            </a:extLst>
          </p:cNvPr>
          <p:cNvSpPr>
            <a:spLocks noGrp="1"/>
          </p:cNvSpPr>
          <p:nvPr>
            <p:ph type="title"/>
          </p:nvPr>
        </p:nvSpPr>
        <p:spPr/>
        <p:txBody>
          <a:bodyPr/>
          <a:lstStyle/>
          <a:p>
            <a:r>
              <a:rPr lang="en-US" dirty="0"/>
              <a:t>                  Thin client</a:t>
            </a:r>
          </a:p>
        </p:txBody>
      </p:sp>
      <p:sp>
        <p:nvSpPr>
          <p:cNvPr id="3" name="Picture Placeholder 2">
            <a:extLst>
              <a:ext uri="{FF2B5EF4-FFF2-40B4-BE49-F238E27FC236}">
                <a16:creationId xmlns:a16="http://schemas.microsoft.com/office/drawing/2014/main" id="{D00A1035-3D9A-7BE8-5B45-8BD8EEB79381}"/>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603AC1FE-6A35-B7D4-B324-29438CC1EBF9}"/>
              </a:ext>
            </a:extLst>
          </p:cNvPr>
          <p:cNvSpPr>
            <a:spLocks noGrp="1"/>
          </p:cNvSpPr>
          <p:nvPr>
            <p:ph sz="half" idx="16"/>
          </p:nvPr>
        </p:nvSpPr>
        <p:spPr/>
        <p:txBody>
          <a:bodyPr/>
          <a:lstStyle/>
          <a:p>
            <a:r>
              <a:rPr lang="en-US" dirty="0"/>
              <a:t>Depends upon the server for resources and data</a:t>
            </a:r>
          </a:p>
          <a:p>
            <a:r>
              <a:rPr lang="en-US" dirty="0"/>
              <a:t>Uses resources of the server</a:t>
            </a:r>
          </a:p>
          <a:p>
            <a:r>
              <a:rPr lang="en-US" dirty="0"/>
              <a:t>LAN is compulsory</a:t>
            </a:r>
          </a:p>
          <a:p>
            <a:r>
              <a:rPr lang="en-US" dirty="0"/>
              <a:t>Thin client only provides user interfaces</a:t>
            </a:r>
          </a:p>
          <a:p>
            <a:endParaRPr lang="en-US" dirty="0"/>
          </a:p>
          <a:p>
            <a:endParaRPr lang="en-US" dirty="0"/>
          </a:p>
        </p:txBody>
      </p:sp>
      <p:sp>
        <p:nvSpPr>
          <p:cNvPr id="5" name="Footer Placeholder 4">
            <a:extLst>
              <a:ext uri="{FF2B5EF4-FFF2-40B4-BE49-F238E27FC236}">
                <a16:creationId xmlns:a16="http://schemas.microsoft.com/office/drawing/2014/main" id="{291FFB8D-4FBF-B780-DD05-8E5F58506FF7}"/>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8BED1C23-F4A5-9D8F-024C-F09A1AB8E380}"/>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1026" name="Picture 2" descr="What is Thin Client, tutorial on benefits and use of thin client">
            <a:extLst>
              <a:ext uri="{FF2B5EF4-FFF2-40B4-BE49-F238E27FC236}">
                <a16:creationId xmlns:a16="http://schemas.microsoft.com/office/drawing/2014/main" id="{A4945F23-227A-2E78-664F-1EF0BADB1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6" y="9212"/>
            <a:ext cx="5493096" cy="308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1759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4D08-BF3C-0394-2B51-4062A552E003}"/>
              </a:ext>
            </a:extLst>
          </p:cNvPr>
          <p:cNvSpPr>
            <a:spLocks noGrp="1"/>
          </p:cNvSpPr>
          <p:nvPr>
            <p:ph type="title"/>
          </p:nvPr>
        </p:nvSpPr>
        <p:spPr/>
        <p:txBody>
          <a:bodyPr/>
          <a:lstStyle/>
          <a:p>
            <a:r>
              <a:rPr lang="en-US" dirty="0"/>
              <a:t>Search Services</a:t>
            </a:r>
          </a:p>
        </p:txBody>
      </p:sp>
      <p:sp>
        <p:nvSpPr>
          <p:cNvPr id="3" name="Picture Placeholder 2">
            <a:extLst>
              <a:ext uri="{FF2B5EF4-FFF2-40B4-BE49-F238E27FC236}">
                <a16:creationId xmlns:a16="http://schemas.microsoft.com/office/drawing/2014/main" id="{AC4F6169-6F3A-86C3-338F-88CB1A6E2DA8}"/>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315227FC-C9B5-F750-A26C-EF28C3D512BD}"/>
              </a:ext>
            </a:extLst>
          </p:cNvPr>
          <p:cNvSpPr>
            <a:spLocks noGrp="1"/>
          </p:cNvSpPr>
          <p:nvPr>
            <p:ph sz="half" idx="16"/>
          </p:nvPr>
        </p:nvSpPr>
        <p:spPr>
          <a:xfrm>
            <a:off x="3803953" y="2301766"/>
            <a:ext cx="7615274" cy="3935522"/>
          </a:xfrm>
        </p:spPr>
        <p:txBody>
          <a:bodyPr>
            <a:normAutofit/>
          </a:bodyPr>
          <a:lstStyle/>
          <a:p>
            <a:r>
              <a:rPr lang="en-US" b="1" dirty="0"/>
              <a:t>Definition: </a:t>
            </a:r>
            <a:r>
              <a:rPr lang="en-US" dirty="0"/>
              <a:t>Search services provide powerful and scalable functionalities for searching within applications and cloud storage platforms.</a:t>
            </a:r>
          </a:p>
          <a:p>
            <a:r>
              <a:rPr lang="en-US" b="1" dirty="0"/>
              <a:t>Benefits:</a:t>
            </a:r>
          </a:p>
          <a:p>
            <a:r>
              <a:rPr lang="en-US" b="1" dirty="0"/>
              <a:t>Enhanced user experience: </a:t>
            </a:r>
            <a:r>
              <a:rPr lang="en-US" dirty="0"/>
              <a:t>Users can quickly find the information they need within applications and cloud storage.</a:t>
            </a:r>
          </a:p>
          <a:p>
            <a:r>
              <a:rPr lang="en-US" b="1" dirty="0"/>
              <a:t>Improved data accessibility: </a:t>
            </a:r>
            <a:r>
              <a:rPr lang="en-US" dirty="0"/>
              <a:t>Search services make it easier to locate relevant data across vast amounts of stored information.</a:t>
            </a:r>
          </a:p>
          <a:p>
            <a:r>
              <a:rPr lang="en-US" b="1" dirty="0"/>
              <a:t>Increased productivity: </a:t>
            </a:r>
            <a:r>
              <a:rPr lang="en-US" dirty="0"/>
              <a:t>Efficient search capabilities save time and effort for users by facilitating quick access to desired information.</a:t>
            </a:r>
          </a:p>
          <a:p>
            <a:endParaRPr lang="en-US" dirty="0"/>
          </a:p>
        </p:txBody>
      </p:sp>
      <p:sp>
        <p:nvSpPr>
          <p:cNvPr id="5" name="Footer Placeholder 4">
            <a:extLst>
              <a:ext uri="{FF2B5EF4-FFF2-40B4-BE49-F238E27FC236}">
                <a16:creationId xmlns:a16="http://schemas.microsoft.com/office/drawing/2014/main" id="{956FC401-34D9-FADD-2FCE-FAC8BC287F93}"/>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1B9ECA4C-4556-59C0-536A-80E89531F41A}"/>
              </a:ext>
            </a:extLst>
          </p:cNvPr>
          <p:cNvSpPr>
            <a:spLocks noGrp="1"/>
          </p:cNvSpPr>
          <p:nvPr>
            <p:ph type="sldNum" sz="quarter" idx="12"/>
          </p:nvPr>
        </p:nvSpPr>
        <p:spPr/>
        <p:txBody>
          <a:bodyPr/>
          <a:lstStyle/>
          <a:p>
            <a:fld id="{B5CEABB6-07DC-46E8-9B57-56EC44A396E5}" type="slidenum">
              <a:rPr lang="en-US" smtClean="0"/>
              <a:pPr/>
              <a:t>50</a:t>
            </a:fld>
            <a:endParaRPr lang="en-US" dirty="0"/>
          </a:p>
        </p:txBody>
      </p:sp>
    </p:spTree>
    <p:extLst>
      <p:ext uri="{BB962C8B-B14F-4D97-AF65-F5344CB8AC3E}">
        <p14:creationId xmlns:p14="http://schemas.microsoft.com/office/powerpoint/2010/main" val="1734989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3E979-CD39-BB35-9C5E-E07ED16E5144}"/>
              </a:ext>
            </a:extLst>
          </p:cNvPr>
          <p:cNvSpPr>
            <a:spLocks noGrp="1"/>
          </p:cNvSpPr>
          <p:nvPr>
            <p:ph type="title"/>
          </p:nvPr>
        </p:nvSpPr>
        <p:spPr/>
        <p:txBody>
          <a:bodyPr/>
          <a:lstStyle/>
          <a:p>
            <a:r>
              <a:rPr lang="en-US" dirty="0"/>
              <a:t>Identity Services (Revisited)</a:t>
            </a:r>
          </a:p>
        </p:txBody>
      </p:sp>
      <p:sp>
        <p:nvSpPr>
          <p:cNvPr id="3" name="Picture Placeholder 2">
            <a:extLst>
              <a:ext uri="{FF2B5EF4-FFF2-40B4-BE49-F238E27FC236}">
                <a16:creationId xmlns:a16="http://schemas.microsoft.com/office/drawing/2014/main" id="{95DADF8B-2BC6-6E66-D2EF-341BF4016168}"/>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A11C29F9-80E8-1DC9-CF8A-2831DC192283}"/>
              </a:ext>
            </a:extLst>
          </p:cNvPr>
          <p:cNvSpPr>
            <a:spLocks noGrp="1"/>
          </p:cNvSpPr>
          <p:nvPr>
            <p:ph sz="half" idx="16"/>
          </p:nvPr>
        </p:nvSpPr>
        <p:spPr/>
        <p:txBody>
          <a:bodyPr/>
          <a:lstStyle/>
          <a:p>
            <a:r>
              <a:rPr lang="en-US" dirty="0"/>
              <a:t>Importance of Identity Management in the Cloud</a:t>
            </a:r>
          </a:p>
          <a:p>
            <a:r>
              <a:rPr lang="en-US" dirty="0"/>
              <a:t>Granular access control: Ensures only authorized users can access specific cloud resources and data.</a:t>
            </a:r>
          </a:p>
          <a:p>
            <a:r>
              <a:rPr lang="en-US" dirty="0"/>
              <a:t>Enhanced security: Mitigates the risk of unauthorized access and data breaches.</a:t>
            </a:r>
          </a:p>
          <a:p>
            <a:r>
              <a:rPr lang="en-US" dirty="0"/>
              <a:t>Improved compliance: Helps organizations meet regulatory requirements for data security and access control.</a:t>
            </a:r>
          </a:p>
          <a:p>
            <a:endParaRPr lang="en-US" dirty="0"/>
          </a:p>
        </p:txBody>
      </p:sp>
      <p:sp>
        <p:nvSpPr>
          <p:cNvPr id="5" name="Footer Placeholder 4">
            <a:extLst>
              <a:ext uri="{FF2B5EF4-FFF2-40B4-BE49-F238E27FC236}">
                <a16:creationId xmlns:a16="http://schemas.microsoft.com/office/drawing/2014/main" id="{75B77255-E4F7-63F6-CFBB-FA95A9F216D2}"/>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53CE022E-1573-1697-9255-D064AAD4B26C}"/>
              </a:ext>
            </a:extLst>
          </p:cNvPr>
          <p:cNvSpPr>
            <a:spLocks noGrp="1"/>
          </p:cNvSpPr>
          <p:nvPr>
            <p:ph type="sldNum" sz="quarter" idx="12"/>
          </p:nvPr>
        </p:nvSpPr>
        <p:spPr/>
        <p:txBody>
          <a:bodyPr/>
          <a:lstStyle/>
          <a:p>
            <a:fld id="{B5CEABB6-07DC-46E8-9B57-56EC44A396E5}" type="slidenum">
              <a:rPr lang="en-US" smtClean="0"/>
              <a:pPr/>
              <a:t>51</a:t>
            </a:fld>
            <a:endParaRPr lang="en-US" dirty="0"/>
          </a:p>
        </p:txBody>
      </p:sp>
    </p:spTree>
    <p:extLst>
      <p:ext uri="{BB962C8B-B14F-4D97-AF65-F5344CB8AC3E}">
        <p14:creationId xmlns:p14="http://schemas.microsoft.com/office/powerpoint/2010/main" val="381332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21B-35D9-16C8-6040-B2758E0021E7}"/>
              </a:ext>
            </a:extLst>
          </p:cNvPr>
          <p:cNvSpPr>
            <a:spLocks noGrp="1"/>
          </p:cNvSpPr>
          <p:nvPr>
            <p:ph type="title"/>
          </p:nvPr>
        </p:nvSpPr>
        <p:spPr/>
        <p:txBody>
          <a:bodyPr>
            <a:normAutofit fontScale="90000"/>
          </a:bodyPr>
          <a:lstStyle/>
          <a:p>
            <a:r>
              <a:rPr lang="en-US" dirty="0"/>
              <a:t>Best Practices for Identity Management in the Cloud</a:t>
            </a:r>
            <a:br>
              <a:rPr lang="en-US" dirty="0"/>
            </a:br>
            <a:endParaRPr lang="en-US" dirty="0"/>
          </a:p>
        </p:txBody>
      </p:sp>
      <p:sp>
        <p:nvSpPr>
          <p:cNvPr id="3" name="Picture Placeholder 2">
            <a:extLst>
              <a:ext uri="{FF2B5EF4-FFF2-40B4-BE49-F238E27FC236}">
                <a16:creationId xmlns:a16="http://schemas.microsoft.com/office/drawing/2014/main" id="{DDFD63EE-6447-4D33-59AE-2CBDE098428C}"/>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CBCD73E0-8BDD-2DBA-0F5C-6964D4187456}"/>
              </a:ext>
            </a:extLst>
          </p:cNvPr>
          <p:cNvSpPr>
            <a:spLocks noGrp="1"/>
          </p:cNvSpPr>
          <p:nvPr>
            <p:ph sz="half" idx="16"/>
          </p:nvPr>
        </p:nvSpPr>
        <p:spPr>
          <a:xfrm>
            <a:off x="3803953" y="3090040"/>
            <a:ext cx="7615274" cy="3147247"/>
          </a:xfrm>
        </p:spPr>
        <p:txBody>
          <a:bodyPr>
            <a:normAutofit/>
          </a:bodyPr>
          <a:lstStyle/>
          <a:p>
            <a:r>
              <a:rPr lang="en-US" b="1" dirty="0"/>
              <a:t>Implement strong password policies:</a:t>
            </a:r>
          </a:p>
          <a:p>
            <a:pPr lvl="1"/>
            <a:r>
              <a:rPr lang="en-US" dirty="0"/>
              <a:t>Enforce minimum password length, complexity requirements, and regular password changes.</a:t>
            </a:r>
          </a:p>
          <a:p>
            <a:pPr lvl="1"/>
            <a:r>
              <a:rPr lang="en-US" dirty="0"/>
              <a:t>Utilize multi-factor authentication (MFA) wherever possible:</a:t>
            </a:r>
          </a:p>
          <a:p>
            <a:pPr lvl="1"/>
            <a:r>
              <a:rPr lang="en-US" dirty="0"/>
              <a:t>Add an extra layer of security beyond passwords.</a:t>
            </a:r>
          </a:p>
        </p:txBody>
      </p:sp>
      <p:sp>
        <p:nvSpPr>
          <p:cNvPr id="5" name="Footer Placeholder 4">
            <a:extLst>
              <a:ext uri="{FF2B5EF4-FFF2-40B4-BE49-F238E27FC236}">
                <a16:creationId xmlns:a16="http://schemas.microsoft.com/office/drawing/2014/main" id="{708AD30A-7A50-0EB8-2136-F7CE447BEA6E}"/>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D7C06596-761E-9C27-63C9-C7BE4F8838E5}"/>
              </a:ext>
            </a:extLst>
          </p:cNvPr>
          <p:cNvSpPr>
            <a:spLocks noGrp="1"/>
          </p:cNvSpPr>
          <p:nvPr>
            <p:ph type="sldNum" sz="quarter" idx="12"/>
          </p:nvPr>
        </p:nvSpPr>
        <p:spPr/>
        <p:txBody>
          <a:bodyPr/>
          <a:lstStyle/>
          <a:p>
            <a:fld id="{B5CEABB6-07DC-46E8-9B57-56EC44A396E5}" type="slidenum">
              <a:rPr lang="en-US" smtClean="0"/>
              <a:pPr/>
              <a:t>52</a:t>
            </a:fld>
            <a:endParaRPr lang="en-US" dirty="0"/>
          </a:p>
        </p:txBody>
      </p:sp>
    </p:spTree>
    <p:extLst>
      <p:ext uri="{BB962C8B-B14F-4D97-AF65-F5344CB8AC3E}">
        <p14:creationId xmlns:p14="http://schemas.microsoft.com/office/powerpoint/2010/main" val="3932536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DB4B-C966-1A84-3D0E-7B86B70E17E7}"/>
              </a:ext>
            </a:extLst>
          </p:cNvPr>
          <p:cNvSpPr>
            <a:spLocks noGrp="1"/>
          </p:cNvSpPr>
          <p:nvPr>
            <p:ph type="title"/>
          </p:nvPr>
        </p:nvSpPr>
        <p:spPr/>
        <p:txBody>
          <a:bodyPr>
            <a:normAutofit/>
          </a:bodyPr>
          <a:lstStyle/>
          <a:p>
            <a:r>
              <a:rPr lang="en-US" dirty="0"/>
              <a:t>Best Practices for Identity Management in the Cloud</a:t>
            </a:r>
          </a:p>
        </p:txBody>
      </p:sp>
      <p:sp>
        <p:nvSpPr>
          <p:cNvPr id="3" name="Picture Placeholder 2">
            <a:extLst>
              <a:ext uri="{FF2B5EF4-FFF2-40B4-BE49-F238E27FC236}">
                <a16:creationId xmlns:a16="http://schemas.microsoft.com/office/drawing/2014/main" id="{E8B60998-06C6-73FF-9D1A-A5C2187734CB}"/>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E9AEC084-AA49-C470-0C7D-F86D152F96AE}"/>
              </a:ext>
            </a:extLst>
          </p:cNvPr>
          <p:cNvSpPr>
            <a:spLocks noGrp="1"/>
          </p:cNvSpPr>
          <p:nvPr>
            <p:ph sz="half" idx="16"/>
          </p:nvPr>
        </p:nvSpPr>
        <p:spPr/>
        <p:txBody>
          <a:bodyPr/>
          <a:lstStyle/>
          <a:p>
            <a:r>
              <a:rPr lang="en-US" b="1" dirty="0"/>
              <a:t>Grant users least privilege access: *</a:t>
            </a:r>
          </a:p>
          <a:p>
            <a:pPr lvl="1"/>
            <a:r>
              <a:rPr lang="en-US" dirty="0"/>
              <a:t>Users should only have the permissions necessary to perform their specific roles. This minimizes the potential damage if a user account is compromised.</a:t>
            </a:r>
          </a:p>
          <a:p>
            <a:pPr lvl="1"/>
            <a:r>
              <a:rPr lang="en-US" dirty="0"/>
              <a:t>Regularly review and audit user access:</a:t>
            </a:r>
          </a:p>
          <a:p>
            <a:pPr lvl="1"/>
            <a:r>
              <a:rPr lang="en-US" dirty="0"/>
              <a:t>Conduct periodic reviews to ensure continued compliance and identify potential security risks associated with inactive accounts or excessive permissions.</a:t>
            </a:r>
          </a:p>
          <a:p>
            <a:endParaRPr lang="en-US" dirty="0"/>
          </a:p>
        </p:txBody>
      </p:sp>
      <p:sp>
        <p:nvSpPr>
          <p:cNvPr id="5" name="Footer Placeholder 4">
            <a:extLst>
              <a:ext uri="{FF2B5EF4-FFF2-40B4-BE49-F238E27FC236}">
                <a16:creationId xmlns:a16="http://schemas.microsoft.com/office/drawing/2014/main" id="{902A272F-825C-4899-1C98-A9E14A8211EC}"/>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EA93C234-F8F4-F188-8B3E-B5D64FC4F8B2}"/>
              </a:ext>
            </a:extLst>
          </p:cNvPr>
          <p:cNvSpPr>
            <a:spLocks noGrp="1"/>
          </p:cNvSpPr>
          <p:nvPr>
            <p:ph type="sldNum" sz="quarter" idx="12"/>
          </p:nvPr>
        </p:nvSpPr>
        <p:spPr/>
        <p:txBody>
          <a:bodyPr/>
          <a:lstStyle/>
          <a:p>
            <a:fld id="{B5CEABB6-07DC-46E8-9B57-56EC44A396E5}" type="slidenum">
              <a:rPr lang="en-US" smtClean="0"/>
              <a:pPr/>
              <a:t>53</a:t>
            </a:fld>
            <a:endParaRPr lang="en-US" dirty="0"/>
          </a:p>
        </p:txBody>
      </p:sp>
    </p:spTree>
    <p:extLst>
      <p:ext uri="{BB962C8B-B14F-4D97-AF65-F5344CB8AC3E}">
        <p14:creationId xmlns:p14="http://schemas.microsoft.com/office/powerpoint/2010/main" val="478515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4202-1462-115A-1609-17F95FA64E59}"/>
              </a:ext>
            </a:extLst>
          </p:cNvPr>
          <p:cNvSpPr>
            <a:spLocks noGrp="1"/>
          </p:cNvSpPr>
          <p:nvPr>
            <p:ph type="title"/>
          </p:nvPr>
        </p:nvSpPr>
        <p:spPr/>
        <p:txBody>
          <a:bodyPr/>
          <a:lstStyle/>
          <a:p>
            <a:r>
              <a:rPr lang="en-US" dirty="0"/>
              <a:t>Best Practices for Identity Management in the Cloud</a:t>
            </a:r>
          </a:p>
        </p:txBody>
      </p:sp>
      <p:sp>
        <p:nvSpPr>
          <p:cNvPr id="3" name="Picture Placeholder 2">
            <a:extLst>
              <a:ext uri="{FF2B5EF4-FFF2-40B4-BE49-F238E27FC236}">
                <a16:creationId xmlns:a16="http://schemas.microsoft.com/office/drawing/2014/main" id="{1AB21FD0-E29B-20D9-45F6-3AE485011729}"/>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3D2A99E6-B9DF-B042-B297-51A022A71CAC}"/>
              </a:ext>
            </a:extLst>
          </p:cNvPr>
          <p:cNvSpPr>
            <a:spLocks noGrp="1"/>
          </p:cNvSpPr>
          <p:nvPr>
            <p:ph sz="half" idx="16"/>
          </p:nvPr>
        </p:nvSpPr>
        <p:spPr/>
        <p:txBody>
          <a:bodyPr>
            <a:normAutofit fontScale="77500" lnSpcReduction="20000"/>
          </a:bodyPr>
          <a:lstStyle/>
          <a:p>
            <a:r>
              <a:rPr lang="en-US" b="1" dirty="0"/>
              <a:t>Conduct user awareness training:</a:t>
            </a:r>
          </a:p>
          <a:p>
            <a:pPr lvl="1"/>
            <a:r>
              <a:rPr lang="en-US" dirty="0"/>
              <a:t>Educate users on cybersecurity best practices, including password hygiene and phishing scams. This can significantly reduce the risk of social engineering attacks that target user credentials.</a:t>
            </a:r>
          </a:p>
          <a:p>
            <a:pPr lvl="1"/>
            <a:r>
              <a:rPr lang="en-US" dirty="0"/>
              <a:t>Leverage identity and access management (IAM) solutions:</a:t>
            </a:r>
          </a:p>
          <a:p>
            <a:pPr lvl="1"/>
            <a:r>
              <a:rPr lang="en-US" dirty="0"/>
              <a:t>Cloud providers offer comprehensive IAM solutions with features like user provisioning, role-based access control, and single sign-on (SSO). Implementing an IAM solution streamlines identity management and enhances security.</a:t>
            </a:r>
          </a:p>
          <a:p>
            <a:endParaRPr lang="en-US" dirty="0"/>
          </a:p>
        </p:txBody>
      </p:sp>
      <p:sp>
        <p:nvSpPr>
          <p:cNvPr id="5" name="Footer Placeholder 4">
            <a:extLst>
              <a:ext uri="{FF2B5EF4-FFF2-40B4-BE49-F238E27FC236}">
                <a16:creationId xmlns:a16="http://schemas.microsoft.com/office/drawing/2014/main" id="{3D0E1589-D42B-CEF3-1F29-52496C7DCA7E}"/>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2B194E9E-4963-A86D-DFAD-678748AB39C7}"/>
              </a:ext>
            </a:extLst>
          </p:cNvPr>
          <p:cNvSpPr>
            <a:spLocks noGrp="1"/>
          </p:cNvSpPr>
          <p:nvPr>
            <p:ph type="sldNum" sz="quarter" idx="12"/>
          </p:nvPr>
        </p:nvSpPr>
        <p:spPr/>
        <p:txBody>
          <a:bodyPr/>
          <a:lstStyle/>
          <a:p>
            <a:fld id="{B5CEABB6-07DC-46E8-9B57-56EC44A396E5}" type="slidenum">
              <a:rPr lang="en-US" smtClean="0"/>
              <a:pPr/>
              <a:t>54</a:t>
            </a:fld>
            <a:endParaRPr lang="en-US" dirty="0"/>
          </a:p>
        </p:txBody>
      </p:sp>
    </p:spTree>
    <p:extLst>
      <p:ext uri="{BB962C8B-B14F-4D97-AF65-F5344CB8AC3E}">
        <p14:creationId xmlns:p14="http://schemas.microsoft.com/office/powerpoint/2010/main" val="28069549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CD9B-A59C-40A2-BC1B-546A142AABD6}"/>
              </a:ext>
            </a:extLst>
          </p:cNvPr>
          <p:cNvSpPr>
            <a:spLocks noGrp="1"/>
          </p:cNvSpPr>
          <p:nvPr>
            <p:ph type="title"/>
          </p:nvPr>
        </p:nvSpPr>
        <p:spPr/>
        <p:txBody>
          <a:bodyPr/>
          <a:lstStyle/>
          <a:p>
            <a:r>
              <a:rPr lang="en-US" dirty="0"/>
              <a:t>Cloud Services: Development and Future Trends</a:t>
            </a:r>
          </a:p>
        </p:txBody>
      </p:sp>
      <p:sp>
        <p:nvSpPr>
          <p:cNvPr id="3" name="Picture Placeholder 2">
            <a:extLst>
              <a:ext uri="{FF2B5EF4-FFF2-40B4-BE49-F238E27FC236}">
                <a16:creationId xmlns:a16="http://schemas.microsoft.com/office/drawing/2014/main" id="{AD487269-8EED-6E4B-2E77-955C60F45574}"/>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66B6A60D-4446-EF78-6E23-6943AC74E3B3}"/>
              </a:ext>
            </a:extLst>
          </p:cNvPr>
          <p:cNvSpPr>
            <a:spLocks noGrp="1"/>
          </p:cNvSpPr>
          <p:nvPr>
            <p:ph sz="half" idx="16"/>
          </p:nvPr>
        </p:nvSpPr>
        <p:spPr/>
        <p:txBody>
          <a:bodyPr/>
          <a:lstStyle/>
          <a:p>
            <a:endParaRPr lang="en-US" dirty="0"/>
          </a:p>
        </p:txBody>
      </p:sp>
      <p:sp>
        <p:nvSpPr>
          <p:cNvPr id="5" name="Footer Placeholder 4">
            <a:extLst>
              <a:ext uri="{FF2B5EF4-FFF2-40B4-BE49-F238E27FC236}">
                <a16:creationId xmlns:a16="http://schemas.microsoft.com/office/drawing/2014/main" id="{A9406943-F427-98B9-71C2-B48F37931CA9}"/>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981E7B87-5FF9-51E0-F55A-73D307D81263}"/>
              </a:ext>
            </a:extLst>
          </p:cNvPr>
          <p:cNvSpPr>
            <a:spLocks noGrp="1"/>
          </p:cNvSpPr>
          <p:nvPr>
            <p:ph type="sldNum" sz="quarter" idx="12"/>
          </p:nvPr>
        </p:nvSpPr>
        <p:spPr/>
        <p:txBody>
          <a:bodyPr/>
          <a:lstStyle/>
          <a:p>
            <a:fld id="{B5CEABB6-07DC-46E8-9B57-56EC44A396E5}" type="slidenum">
              <a:rPr lang="en-US" smtClean="0"/>
              <a:pPr/>
              <a:t>55</a:t>
            </a:fld>
            <a:endParaRPr lang="en-US" dirty="0"/>
          </a:p>
        </p:txBody>
      </p:sp>
    </p:spTree>
    <p:extLst>
      <p:ext uri="{BB962C8B-B14F-4D97-AF65-F5344CB8AC3E}">
        <p14:creationId xmlns:p14="http://schemas.microsoft.com/office/powerpoint/2010/main" val="41666702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F9AEE-9324-9478-2501-301629B6E0FE}"/>
              </a:ext>
            </a:extLst>
          </p:cNvPr>
          <p:cNvSpPr>
            <a:spLocks noGrp="1"/>
          </p:cNvSpPr>
          <p:nvPr>
            <p:ph type="title"/>
          </p:nvPr>
        </p:nvSpPr>
        <p:spPr/>
        <p:txBody>
          <a:bodyPr/>
          <a:lstStyle/>
          <a:p>
            <a:r>
              <a:rPr lang="en-US" dirty="0"/>
              <a:t>Cloud Development Services</a:t>
            </a:r>
            <a:br>
              <a:rPr lang="en-US" dirty="0"/>
            </a:br>
            <a:endParaRPr lang="en-US" dirty="0"/>
          </a:p>
        </p:txBody>
      </p:sp>
      <p:sp>
        <p:nvSpPr>
          <p:cNvPr id="3" name="Picture Placeholder 2">
            <a:extLst>
              <a:ext uri="{FF2B5EF4-FFF2-40B4-BE49-F238E27FC236}">
                <a16:creationId xmlns:a16="http://schemas.microsoft.com/office/drawing/2014/main" id="{63F2D348-F57F-38AB-73B5-FDFEA18AC008}"/>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801231B3-D3C4-BBEA-0574-43F986C9DC71}"/>
              </a:ext>
            </a:extLst>
          </p:cNvPr>
          <p:cNvSpPr>
            <a:spLocks noGrp="1"/>
          </p:cNvSpPr>
          <p:nvPr>
            <p:ph sz="half" idx="16"/>
          </p:nvPr>
        </p:nvSpPr>
        <p:spPr>
          <a:xfrm>
            <a:off x="3803953" y="2632841"/>
            <a:ext cx="7615274" cy="3604447"/>
          </a:xfrm>
        </p:spPr>
        <p:txBody>
          <a:bodyPr>
            <a:normAutofit fontScale="85000" lnSpcReduction="10000"/>
          </a:bodyPr>
          <a:lstStyle/>
          <a:p>
            <a:r>
              <a:rPr lang="en-US" b="1" dirty="0"/>
              <a:t>Definition: </a:t>
            </a:r>
            <a:r>
              <a:rPr lang="en-US" dirty="0"/>
              <a:t>Cloud development services provide tools and platforms that simplify and accelerate the development, deployment, and management of cloud applications.</a:t>
            </a:r>
          </a:p>
          <a:p>
            <a:r>
              <a:rPr lang="en-US" b="1" dirty="0"/>
              <a:t>Benefits:</a:t>
            </a:r>
          </a:p>
          <a:p>
            <a:r>
              <a:rPr lang="en-US" b="1" dirty="0"/>
              <a:t>Faster development cycles: </a:t>
            </a:r>
            <a:r>
              <a:rPr lang="en-US" dirty="0"/>
              <a:t>Cloud development services offer pre-built tools and functionalities, reducing development time and effort.</a:t>
            </a:r>
          </a:p>
          <a:p>
            <a:r>
              <a:rPr lang="en-US" b="1" dirty="0"/>
              <a:t>Scalability and elasticity: </a:t>
            </a:r>
            <a:r>
              <a:rPr lang="en-US" dirty="0"/>
              <a:t>Cloud-based resources can easily scale up or down based on application needs.</a:t>
            </a:r>
          </a:p>
          <a:p>
            <a:r>
              <a:rPr lang="en-US" b="1" dirty="0"/>
              <a:t>Cost-effectiveness: </a:t>
            </a:r>
            <a:r>
              <a:rPr lang="en-US" dirty="0"/>
              <a:t>Pay-as-you-go pricing models allow businesses to optimize cloud resource utilization and avoid upfront infrastructure costs.</a:t>
            </a:r>
          </a:p>
          <a:p>
            <a:endParaRPr lang="en-US" dirty="0"/>
          </a:p>
        </p:txBody>
      </p:sp>
      <p:sp>
        <p:nvSpPr>
          <p:cNvPr id="5" name="Footer Placeholder 4">
            <a:extLst>
              <a:ext uri="{FF2B5EF4-FFF2-40B4-BE49-F238E27FC236}">
                <a16:creationId xmlns:a16="http://schemas.microsoft.com/office/drawing/2014/main" id="{A37EF2BD-638E-902E-36BE-DF92C93106E4}"/>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43275315-F5AD-C7F2-97D1-E49AA2F31F1B}"/>
              </a:ext>
            </a:extLst>
          </p:cNvPr>
          <p:cNvSpPr>
            <a:spLocks noGrp="1"/>
          </p:cNvSpPr>
          <p:nvPr>
            <p:ph type="sldNum" sz="quarter" idx="12"/>
          </p:nvPr>
        </p:nvSpPr>
        <p:spPr/>
        <p:txBody>
          <a:bodyPr/>
          <a:lstStyle/>
          <a:p>
            <a:fld id="{B5CEABB6-07DC-46E8-9B57-56EC44A396E5}" type="slidenum">
              <a:rPr lang="en-US" smtClean="0"/>
              <a:pPr/>
              <a:t>56</a:t>
            </a:fld>
            <a:endParaRPr lang="en-US" dirty="0"/>
          </a:p>
        </p:txBody>
      </p:sp>
    </p:spTree>
    <p:extLst>
      <p:ext uri="{BB962C8B-B14F-4D97-AF65-F5344CB8AC3E}">
        <p14:creationId xmlns:p14="http://schemas.microsoft.com/office/powerpoint/2010/main" val="35093044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4A700-B8E2-16CA-53CF-117E70F5488D}"/>
              </a:ext>
            </a:extLst>
          </p:cNvPr>
          <p:cNvSpPr>
            <a:spLocks noGrp="1"/>
          </p:cNvSpPr>
          <p:nvPr>
            <p:ph type="title"/>
          </p:nvPr>
        </p:nvSpPr>
        <p:spPr/>
        <p:txBody>
          <a:bodyPr/>
          <a:lstStyle/>
          <a:p>
            <a:r>
              <a:rPr lang="en-US" dirty="0"/>
              <a:t>Future Trends in Cloud Computing</a:t>
            </a:r>
            <a:br>
              <a:rPr lang="en-US" dirty="0"/>
            </a:br>
            <a:endParaRPr lang="en-US" dirty="0"/>
          </a:p>
        </p:txBody>
      </p:sp>
      <p:sp>
        <p:nvSpPr>
          <p:cNvPr id="3" name="Picture Placeholder 2">
            <a:extLst>
              <a:ext uri="{FF2B5EF4-FFF2-40B4-BE49-F238E27FC236}">
                <a16:creationId xmlns:a16="http://schemas.microsoft.com/office/drawing/2014/main" id="{606BC548-5D63-8626-A85D-3B8CF41020D0}"/>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7A8B9847-22DF-4E39-D064-1A81B63E6F5B}"/>
              </a:ext>
            </a:extLst>
          </p:cNvPr>
          <p:cNvSpPr>
            <a:spLocks noGrp="1"/>
          </p:cNvSpPr>
          <p:nvPr>
            <p:ph sz="half" idx="16"/>
          </p:nvPr>
        </p:nvSpPr>
        <p:spPr>
          <a:xfrm>
            <a:off x="3803953" y="2680138"/>
            <a:ext cx="7615274" cy="3557150"/>
          </a:xfrm>
        </p:spPr>
        <p:txBody>
          <a:bodyPr>
            <a:normAutofit/>
          </a:bodyPr>
          <a:lstStyle/>
          <a:p>
            <a:pPr algn="just"/>
            <a:r>
              <a:rPr lang="en-US" b="1" dirty="0"/>
              <a:t>Artificial Intelligence (AI): </a:t>
            </a:r>
            <a:r>
              <a:rPr lang="en-US" dirty="0"/>
              <a:t>AI integration within cloud services will lead to intelligent automation, self-healing infrastructure, and the ability to optimize resource utilization based on real-time data.</a:t>
            </a:r>
          </a:p>
          <a:p>
            <a:pPr algn="just"/>
            <a:r>
              <a:rPr lang="en-US" b="1" dirty="0"/>
              <a:t>Internet of Things (IoT): </a:t>
            </a:r>
            <a:r>
              <a:rPr lang="en-US" dirty="0"/>
              <a:t>As the number of connected devices explodes, cloud services will play a crucial role in managing, analyzing, and deriving insights from the vast amount of data generated by IoT devices.</a:t>
            </a:r>
          </a:p>
          <a:p>
            <a:pPr algn="just"/>
            <a:r>
              <a:rPr lang="en-US" b="1" dirty="0"/>
              <a:t>Edge Computing: </a:t>
            </a:r>
            <a:r>
              <a:rPr lang="en-US" dirty="0"/>
              <a:t>Processing data closer to its source, at the "edge" of the network, will become increasingly important for real-time applications, low latency requirements, and bandwidth optimization. Cloud services will need to adapt and integrate with edge computing for seamless data processing and management.</a:t>
            </a:r>
          </a:p>
        </p:txBody>
      </p:sp>
      <p:sp>
        <p:nvSpPr>
          <p:cNvPr id="5" name="Footer Placeholder 4">
            <a:extLst>
              <a:ext uri="{FF2B5EF4-FFF2-40B4-BE49-F238E27FC236}">
                <a16:creationId xmlns:a16="http://schemas.microsoft.com/office/drawing/2014/main" id="{AB8B40F1-985A-B824-0C98-064562ED221A}"/>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B3A80CBA-C2A4-6908-9AA5-2CE0AABCE6C8}"/>
              </a:ext>
            </a:extLst>
          </p:cNvPr>
          <p:cNvSpPr>
            <a:spLocks noGrp="1"/>
          </p:cNvSpPr>
          <p:nvPr>
            <p:ph type="sldNum" sz="quarter" idx="12"/>
          </p:nvPr>
        </p:nvSpPr>
        <p:spPr/>
        <p:txBody>
          <a:bodyPr/>
          <a:lstStyle/>
          <a:p>
            <a:fld id="{B5CEABB6-07DC-46E8-9B57-56EC44A396E5}" type="slidenum">
              <a:rPr lang="en-US" smtClean="0"/>
              <a:pPr/>
              <a:t>57</a:t>
            </a:fld>
            <a:endParaRPr lang="en-US" dirty="0"/>
          </a:p>
        </p:txBody>
      </p:sp>
    </p:spTree>
    <p:extLst>
      <p:ext uri="{BB962C8B-B14F-4D97-AF65-F5344CB8AC3E}">
        <p14:creationId xmlns:p14="http://schemas.microsoft.com/office/powerpoint/2010/main" val="11244561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706B-61BF-DA42-8B28-7F379EA64FBC}"/>
              </a:ext>
            </a:extLst>
          </p:cNvPr>
          <p:cNvSpPr>
            <a:spLocks noGrp="1"/>
          </p:cNvSpPr>
          <p:nvPr>
            <p:ph type="title"/>
          </p:nvPr>
        </p:nvSpPr>
        <p:spPr/>
        <p:txBody>
          <a:bodyPr/>
          <a:lstStyle/>
          <a:p>
            <a:r>
              <a:rPr lang="en-US"/>
              <a:t>Thank you.</a:t>
            </a:r>
          </a:p>
        </p:txBody>
      </p:sp>
      <p:sp>
        <p:nvSpPr>
          <p:cNvPr id="3" name="Picture Placeholder 2">
            <a:extLst>
              <a:ext uri="{FF2B5EF4-FFF2-40B4-BE49-F238E27FC236}">
                <a16:creationId xmlns:a16="http://schemas.microsoft.com/office/drawing/2014/main" id="{8FA2DBCF-B80B-207C-FA37-E4A8EBC25ED6}"/>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B657F2DF-F041-3697-18EE-984B4C12926D}"/>
              </a:ext>
            </a:extLst>
          </p:cNvPr>
          <p:cNvSpPr>
            <a:spLocks noGrp="1"/>
          </p:cNvSpPr>
          <p:nvPr>
            <p:ph sz="half" idx="16"/>
          </p:nvPr>
        </p:nvSpPr>
        <p:spPr/>
        <p:txBody>
          <a:bodyPr/>
          <a:lstStyle/>
          <a:p>
            <a:endParaRPr lang="en-US"/>
          </a:p>
        </p:txBody>
      </p:sp>
      <p:sp>
        <p:nvSpPr>
          <p:cNvPr id="5" name="Footer Placeholder 4">
            <a:extLst>
              <a:ext uri="{FF2B5EF4-FFF2-40B4-BE49-F238E27FC236}">
                <a16:creationId xmlns:a16="http://schemas.microsoft.com/office/drawing/2014/main" id="{88FDDBD4-DA1A-9A85-EA57-9AD60310348F}"/>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76656BCB-A8D1-A0B3-51A4-EC9F9C1E7CD0}"/>
              </a:ext>
            </a:extLst>
          </p:cNvPr>
          <p:cNvSpPr>
            <a:spLocks noGrp="1"/>
          </p:cNvSpPr>
          <p:nvPr>
            <p:ph type="sldNum" sz="quarter" idx="12"/>
          </p:nvPr>
        </p:nvSpPr>
        <p:spPr/>
        <p:txBody>
          <a:bodyPr/>
          <a:lstStyle/>
          <a:p>
            <a:fld id="{B5CEABB6-07DC-46E8-9B57-56EC44A396E5}" type="slidenum">
              <a:rPr lang="en-US" smtClean="0"/>
              <a:pPr/>
              <a:t>58</a:t>
            </a:fld>
            <a:endParaRPr lang="en-US" dirty="0"/>
          </a:p>
        </p:txBody>
      </p:sp>
    </p:spTree>
    <p:extLst>
      <p:ext uri="{BB962C8B-B14F-4D97-AF65-F5344CB8AC3E}">
        <p14:creationId xmlns:p14="http://schemas.microsoft.com/office/powerpoint/2010/main" val="2096189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864E-5070-3DD2-353B-0F892361A1FF}"/>
              </a:ext>
            </a:extLst>
          </p:cNvPr>
          <p:cNvSpPr>
            <a:spLocks noGrp="1"/>
          </p:cNvSpPr>
          <p:nvPr>
            <p:ph type="title"/>
          </p:nvPr>
        </p:nvSpPr>
        <p:spPr/>
        <p:txBody>
          <a:bodyPr/>
          <a:lstStyle/>
          <a:p>
            <a:r>
              <a:rPr lang="en-US" dirty="0"/>
              <a:t>How to setup thin client?</a:t>
            </a:r>
          </a:p>
        </p:txBody>
      </p:sp>
      <p:sp>
        <p:nvSpPr>
          <p:cNvPr id="3" name="Picture Placeholder 2">
            <a:extLst>
              <a:ext uri="{FF2B5EF4-FFF2-40B4-BE49-F238E27FC236}">
                <a16:creationId xmlns:a16="http://schemas.microsoft.com/office/drawing/2014/main" id="{284D0B2D-0C01-CFF7-921C-D977E3674035}"/>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A3035BDD-8EA3-62CE-C38B-E190878C5BE7}"/>
              </a:ext>
            </a:extLst>
          </p:cNvPr>
          <p:cNvSpPr>
            <a:spLocks noGrp="1"/>
          </p:cNvSpPr>
          <p:nvPr>
            <p:ph sz="half" idx="16"/>
          </p:nvPr>
        </p:nvSpPr>
        <p:spPr>
          <a:xfrm>
            <a:off x="3803953" y="3147934"/>
            <a:ext cx="7615274" cy="3089354"/>
          </a:xfrm>
        </p:spPr>
        <p:txBody>
          <a:bodyPr>
            <a:normAutofit/>
          </a:bodyPr>
          <a:lstStyle/>
          <a:p>
            <a:r>
              <a:rPr lang="en-US" dirty="0"/>
              <a:t>No </a:t>
            </a:r>
            <a:r>
              <a:rPr lang="en-US" i="1" dirty="0"/>
              <a:t>software installed</a:t>
            </a:r>
            <a:r>
              <a:rPr lang="en-US" dirty="0"/>
              <a:t>, </a:t>
            </a:r>
          </a:p>
          <a:p>
            <a:r>
              <a:rPr lang="en-US" dirty="0"/>
              <a:t>No </a:t>
            </a:r>
            <a:r>
              <a:rPr lang="en-US" i="1" dirty="0"/>
              <a:t>data processed</a:t>
            </a:r>
            <a:r>
              <a:rPr lang="en-US" dirty="0"/>
              <a:t>, </a:t>
            </a:r>
          </a:p>
          <a:p>
            <a:r>
              <a:rPr lang="en-US" dirty="0"/>
              <a:t>Requires </a:t>
            </a:r>
            <a:r>
              <a:rPr lang="en-US" i="1" dirty="0"/>
              <a:t>LAN</a:t>
            </a:r>
            <a:r>
              <a:rPr lang="en-US" dirty="0"/>
              <a:t>, </a:t>
            </a:r>
            <a:r>
              <a:rPr lang="en-US" i="1" dirty="0"/>
              <a:t>Centralized server </a:t>
            </a:r>
            <a:r>
              <a:rPr lang="en-US" dirty="0"/>
              <a:t>and </a:t>
            </a:r>
            <a:r>
              <a:rPr lang="en-US" i="1" dirty="0"/>
              <a:t>Thin client</a:t>
            </a:r>
            <a:endParaRPr lang="en-US" dirty="0"/>
          </a:p>
        </p:txBody>
      </p:sp>
      <p:sp>
        <p:nvSpPr>
          <p:cNvPr id="5" name="Footer Placeholder 4">
            <a:extLst>
              <a:ext uri="{FF2B5EF4-FFF2-40B4-BE49-F238E27FC236}">
                <a16:creationId xmlns:a16="http://schemas.microsoft.com/office/drawing/2014/main" id="{24BDD0FD-CD76-5D0D-C45F-F34AE487E244}"/>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7969FE1B-137E-CDB7-3B09-E84413513963}"/>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731721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E6BD1-9E33-37FA-0992-EDF75C9010C4}"/>
              </a:ext>
            </a:extLst>
          </p:cNvPr>
          <p:cNvSpPr>
            <a:spLocks noGrp="1"/>
          </p:cNvSpPr>
          <p:nvPr>
            <p:ph type="title"/>
          </p:nvPr>
        </p:nvSpPr>
        <p:spPr/>
        <p:txBody>
          <a:bodyPr/>
          <a:lstStyle/>
          <a:p>
            <a:r>
              <a:rPr lang="en-US" dirty="0"/>
              <a:t>How to setup thin client?</a:t>
            </a:r>
          </a:p>
        </p:txBody>
      </p:sp>
      <p:sp>
        <p:nvSpPr>
          <p:cNvPr id="3" name="Picture Placeholder 2">
            <a:extLst>
              <a:ext uri="{FF2B5EF4-FFF2-40B4-BE49-F238E27FC236}">
                <a16:creationId xmlns:a16="http://schemas.microsoft.com/office/drawing/2014/main" id="{045318CA-3EAC-A6EB-1085-6E8C56E0B344}"/>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1FC4D635-4587-0036-A005-1A90BAFEA161}"/>
              </a:ext>
            </a:extLst>
          </p:cNvPr>
          <p:cNvSpPr>
            <a:spLocks noGrp="1"/>
          </p:cNvSpPr>
          <p:nvPr>
            <p:ph sz="half" idx="16"/>
          </p:nvPr>
        </p:nvSpPr>
        <p:spPr>
          <a:xfrm>
            <a:off x="3803953" y="2473377"/>
            <a:ext cx="7615274" cy="3763911"/>
          </a:xfrm>
        </p:spPr>
        <p:txBody>
          <a:bodyPr>
            <a:normAutofit fontScale="77500" lnSpcReduction="20000"/>
          </a:bodyPr>
          <a:lstStyle/>
          <a:p>
            <a:pPr marL="342900" indent="-342900">
              <a:buFont typeface="+mj-lt"/>
              <a:buAutoNum type="arabicPeriod"/>
            </a:pPr>
            <a:r>
              <a:rPr lang="en-US" dirty="0"/>
              <a:t>Unbox and connect the thin client to a monitor, keyboard, mouse, and network.</a:t>
            </a:r>
          </a:p>
          <a:p>
            <a:pPr marL="342900" indent="-342900">
              <a:buFont typeface="+mj-lt"/>
              <a:buAutoNum type="arabicPeriod"/>
            </a:pPr>
            <a:r>
              <a:rPr lang="en-US" dirty="0"/>
              <a:t>Power on the thin client and configure the network settings to connect to the local network.</a:t>
            </a:r>
          </a:p>
          <a:p>
            <a:pPr marL="342900" indent="-342900">
              <a:buFont typeface="+mj-lt"/>
              <a:buAutoNum type="arabicPeriod"/>
            </a:pPr>
            <a:r>
              <a:rPr lang="en-US" dirty="0"/>
              <a:t>Install a Remote Desktop Protocol (RDP) client on the thin client. This is often pre-installed on many thin clients or available for download from the manufacturer’s website.</a:t>
            </a:r>
          </a:p>
          <a:p>
            <a:pPr marL="342900" indent="-342900">
              <a:buFont typeface="+mj-lt"/>
              <a:buAutoNum type="arabicPeriod"/>
            </a:pPr>
            <a:r>
              <a:rPr lang="en-US" dirty="0"/>
              <a:t>Open the RDP client and enter the IP address or hostname of the Windows Server.</a:t>
            </a:r>
          </a:p>
          <a:p>
            <a:pPr marL="342900" indent="-342900">
              <a:buFont typeface="+mj-lt"/>
              <a:buAutoNum type="arabicPeriod"/>
            </a:pPr>
            <a:r>
              <a:rPr lang="en-US" dirty="0"/>
              <a:t>Input the necessary credentials to authenticate the connection.</a:t>
            </a:r>
          </a:p>
          <a:p>
            <a:pPr marL="342900" indent="-342900">
              <a:buFont typeface="+mj-lt"/>
              <a:buAutoNum type="arabicPeriod"/>
            </a:pPr>
            <a:r>
              <a:rPr lang="en-US" dirty="0"/>
              <a:t>Once connected, the user can access the desktop environment of the Windows Server and use applications installed on the server.</a:t>
            </a:r>
          </a:p>
          <a:p>
            <a:endParaRPr lang="en-US" dirty="0"/>
          </a:p>
        </p:txBody>
      </p:sp>
      <p:sp>
        <p:nvSpPr>
          <p:cNvPr id="5" name="Footer Placeholder 4">
            <a:extLst>
              <a:ext uri="{FF2B5EF4-FFF2-40B4-BE49-F238E27FC236}">
                <a16:creationId xmlns:a16="http://schemas.microsoft.com/office/drawing/2014/main" id="{8805E52F-4A0C-484A-5BA9-AF29A4FEDB05}"/>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800F1FDC-639B-DDCF-DC89-9DBC657ADB91}"/>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307409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72DC-25CF-6F7E-A58F-2BD7CD9F45FE}"/>
              </a:ext>
            </a:extLst>
          </p:cNvPr>
          <p:cNvSpPr>
            <a:spLocks noGrp="1"/>
          </p:cNvSpPr>
          <p:nvPr>
            <p:ph type="title"/>
          </p:nvPr>
        </p:nvSpPr>
        <p:spPr/>
        <p:txBody>
          <a:bodyPr/>
          <a:lstStyle/>
          <a:p>
            <a:r>
              <a:rPr lang="en-US" dirty="0"/>
              <a:t>Thick Clients</a:t>
            </a:r>
          </a:p>
        </p:txBody>
      </p:sp>
      <p:sp>
        <p:nvSpPr>
          <p:cNvPr id="3" name="Picture Placeholder 2">
            <a:extLst>
              <a:ext uri="{FF2B5EF4-FFF2-40B4-BE49-F238E27FC236}">
                <a16:creationId xmlns:a16="http://schemas.microsoft.com/office/drawing/2014/main" id="{34B56713-9F18-1F54-5646-19278E078DBF}"/>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32847175-D3B9-1DB1-B531-60D90D79290A}"/>
              </a:ext>
            </a:extLst>
          </p:cNvPr>
          <p:cNvSpPr>
            <a:spLocks noGrp="1"/>
          </p:cNvSpPr>
          <p:nvPr>
            <p:ph sz="half" idx="16"/>
          </p:nvPr>
        </p:nvSpPr>
        <p:spPr/>
        <p:txBody>
          <a:bodyPr>
            <a:normAutofit/>
          </a:bodyPr>
          <a:lstStyle/>
          <a:p>
            <a:r>
              <a:rPr lang="en-US" dirty="0"/>
              <a:t>Thick clients are traditional desktop computers </a:t>
            </a:r>
          </a:p>
          <a:p>
            <a:r>
              <a:rPr lang="en-US" dirty="0"/>
              <a:t>Consist of local processing power, storage, and operating systems.</a:t>
            </a:r>
          </a:p>
          <a:p>
            <a:r>
              <a:rPr lang="en-US" dirty="0"/>
              <a:t>They can run applications locally or access cloud-based resources when needed.</a:t>
            </a:r>
          </a:p>
          <a:p>
            <a:r>
              <a:rPr lang="en-US" dirty="0"/>
              <a:t>Thick clients offer more flexibility and offline functionality compared to thin clients.</a:t>
            </a:r>
          </a:p>
          <a:p>
            <a:r>
              <a:rPr lang="en-US" dirty="0"/>
              <a:t>Examples: Traditional desktop PCs, laptops</a:t>
            </a:r>
          </a:p>
        </p:txBody>
      </p:sp>
      <p:sp>
        <p:nvSpPr>
          <p:cNvPr id="5" name="Footer Placeholder 4">
            <a:extLst>
              <a:ext uri="{FF2B5EF4-FFF2-40B4-BE49-F238E27FC236}">
                <a16:creationId xmlns:a16="http://schemas.microsoft.com/office/drawing/2014/main" id="{D216B484-6C4B-5597-A25F-E7C807F70C2A}"/>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AE0F920A-C194-7B50-DB3D-2A433754CDCC}"/>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2442347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F74DF-11C2-A79D-422E-BD35DB9E034B}"/>
              </a:ext>
            </a:extLst>
          </p:cNvPr>
          <p:cNvSpPr>
            <a:spLocks noGrp="1"/>
          </p:cNvSpPr>
          <p:nvPr>
            <p:ph type="title"/>
          </p:nvPr>
        </p:nvSpPr>
        <p:spPr/>
        <p:txBody>
          <a:bodyPr/>
          <a:lstStyle/>
          <a:p>
            <a:r>
              <a:rPr lang="en-US" b="1" dirty="0"/>
              <a:t> Mobile Clients</a:t>
            </a:r>
          </a:p>
        </p:txBody>
      </p:sp>
      <p:sp>
        <p:nvSpPr>
          <p:cNvPr id="3" name="Picture Placeholder 2">
            <a:extLst>
              <a:ext uri="{FF2B5EF4-FFF2-40B4-BE49-F238E27FC236}">
                <a16:creationId xmlns:a16="http://schemas.microsoft.com/office/drawing/2014/main" id="{E7BF276D-98B1-7A1E-2DB0-D6A4C33B61E9}"/>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2EA27CF1-15FB-37C8-E971-049459E3C6B3}"/>
              </a:ext>
            </a:extLst>
          </p:cNvPr>
          <p:cNvSpPr>
            <a:spLocks noGrp="1"/>
          </p:cNvSpPr>
          <p:nvPr>
            <p:ph sz="half" idx="16"/>
          </p:nvPr>
        </p:nvSpPr>
        <p:spPr>
          <a:xfrm>
            <a:off x="3803953" y="2248525"/>
            <a:ext cx="7615274" cy="3988763"/>
          </a:xfrm>
        </p:spPr>
        <p:txBody>
          <a:bodyPr>
            <a:normAutofit/>
          </a:bodyPr>
          <a:lstStyle/>
          <a:p>
            <a:pPr algn="just"/>
            <a:endParaRPr lang="en-US" b="1" dirty="0"/>
          </a:p>
          <a:p>
            <a:pPr algn="just"/>
            <a:r>
              <a:rPr lang="en-US" b="1" dirty="0"/>
              <a:t>Mobile clients </a:t>
            </a:r>
            <a:r>
              <a:rPr lang="en-US" dirty="0"/>
              <a:t>are smartphones and tablets that access cloud resources through wireless connections.</a:t>
            </a:r>
          </a:p>
          <a:p>
            <a:pPr algn="just"/>
            <a:r>
              <a:rPr lang="en-US" dirty="0"/>
              <a:t>They offer convenient on-the-go access to cloud-based applications, data, and services.</a:t>
            </a:r>
          </a:p>
          <a:p>
            <a:pPr algn="just"/>
            <a:r>
              <a:rPr lang="en-US" b="1" dirty="0"/>
              <a:t>Mobile clients </a:t>
            </a:r>
            <a:r>
              <a:rPr lang="en-US" dirty="0"/>
              <a:t>are becoming increasingly popular due to their portability and growing processing power.</a:t>
            </a:r>
          </a:p>
          <a:p>
            <a:pPr algn="just"/>
            <a:r>
              <a:rPr lang="en-US" b="1" dirty="0"/>
              <a:t>Examples: </a:t>
            </a:r>
            <a:r>
              <a:rPr lang="en-US" dirty="0"/>
              <a:t>Smartphones (iOS, Android), Tablets (iPad, Android tablets)</a:t>
            </a:r>
          </a:p>
        </p:txBody>
      </p:sp>
      <p:sp>
        <p:nvSpPr>
          <p:cNvPr id="5" name="Footer Placeholder 4">
            <a:extLst>
              <a:ext uri="{FF2B5EF4-FFF2-40B4-BE49-F238E27FC236}">
                <a16:creationId xmlns:a16="http://schemas.microsoft.com/office/drawing/2014/main" id="{94FF1B02-22CC-7F59-9F33-0412619DC728}"/>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5B6D450F-862B-CE82-2F79-A5FC6C761D6D}"/>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2264845611"/>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451406B-581B-4C29-A833-E33D8A6AB07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{23E9C8AE-2F61-4A2C-9120-461261C4D007}tf33968143_win32</Template>
  <TotalTime>2218</TotalTime>
  <Words>7927</Words>
  <Application>Microsoft Office PowerPoint</Application>
  <PresentationFormat>Widescreen</PresentationFormat>
  <Paragraphs>574</Paragraphs>
  <Slides>58</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Avenir Next LT Pro</vt:lpstr>
      <vt:lpstr>Calibri</vt:lpstr>
      <vt:lpstr>Google Sans</vt:lpstr>
      <vt:lpstr>Söhne</vt:lpstr>
      <vt:lpstr>Custom</vt:lpstr>
      <vt:lpstr>Chapter 5 – Cloud Computing Technology </vt:lpstr>
      <vt:lpstr>Agenda</vt:lpstr>
      <vt:lpstr>Clients</vt:lpstr>
      <vt:lpstr>Thin client</vt:lpstr>
      <vt:lpstr>                  Thin client</vt:lpstr>
      <vt:lpstr>How to setup thin client?</vt:lpstr>
      <vt:lpstr>How to setup thin client?</vt:lpstr>
      <vt:lpstr>Thick Clients</vt:lpstr>
      <vt:lpstr> Mobile Clients</vt:lpstr>
      <vt:lpstr>Choosing the Right Cloud Client</vt:lpstr>
      <vt:lpstr>Securing the Cloud: A Shared Responsibility</vt:lpstr>
      <vt:lpstr>Data Management in the Cloud</vt:lpstr>
      <vt:lpstr>Offloading Work to the Cloud</vt:lpstr>
      <vt:lpstr>Logging and Forensics in the Cloud</vt:lpstr>
      <vt:lpstr>Cloud migration</vt:lpstr>
      <vt:lpstr>Challenges and Research in Log Anomaly Detection</vt:lpstr>
      <vt:lpstr>Development, Testing, and Deployment in the Cloud</vt:lpstr>
      <vt:lpstr>Secure Development and Auditing</vt:lpstr>
      <vt:lpstr>Secure Development</vt:lpstr>
      <vt:lpstr>Secure Development</vt:lpstr>
      <vt:lpstr>Cloud Security Auditing</vt:lpstr>
      <vt:lpstr>Cloud Security Auditing</vt:lpstr>
      <vt:lpstr>Importance of Support Services</vt:lpstr>
      <vt:lpstr>Cloud Network Basics</vt:lpstr>
      <vt:lpstr>Limitations of public internet:</vt:lpstr>
      <vt:lpstr>Accelerated Internet</vt:lpstr>
      <vt:lpstr>Limitations of Accelerated Internet</vt:lpstr>
      <vt:lpstr>Optimized Internet Overlay</vt:lpstr>
      <vt:lpstr>Additional points to consider</vt:lpstr>
      <vt:lpstr>In short:</vt:lpstr>
      <vt:lpstr>Virtual Private Cloud (VPC)</vt:lpstr>
      <vt:lpstr>Advanced Cloud Networking</vt:lpstr>
      <vt:lpstr>Site-to-Site VPN (Virtual Private Network)</vt:lpstr>
      <vt:lpstr>Advantages</vt:lpstr>
      <vt:lpstr>Cloud Providers vs. Cloud Consumers</vt:lpstr>
      <vt:lpstr>Pipe Size: Bandwidth Considerations</vt:lpstr>
      <vt:lpstr>Bandwidth and its performance</vt:lpstr>
      <vt:lpstr>Redundancy for High Availability</vt:lpstr>
      <vt:lpstr>Cost Optimization in Cloud Networking</vt:lpstr>
      <vt:lpstr>Cloud Services: Identity and Integration</vt:lpstr>
      <vt:lpstr>Identity Services</vt:lpstr>
      <vt:lpstr>Integration Services</vt:lpstr>
      <vt:lpstr>Why Identity Services Matter in Cloud Computing </vt:lpstr>
      <vt:lpstr>Why Integration Services Matter in Cloud Computing</vt:lpstr>
      <vt:lpstr>Identity and Access Management (IAM) Best Practices</vt:lpstr>
      <vt:lpstr>Integration Services: Challenges and Considerations</vt:lpstr>
      <vt:lpstr>Cloud Services - Mapping and Payments</vt:lpstr>
      <vt:lpstr>Payment Services</vt:lpstr>
      <vt:lpstr>Cloud Services: Search and Identity</vt:lpstr>
      <vt:lpstr>Search Services</vt:lpstr>
      <vt:lpstr>Identity Services (Revisited)</vt:lpstr>
      <vt:lpstr>Best Practices for Identity Management in the Cloud </vt:lpstr>
      <vt:lpstr>Best Practices for Identity Management in the Cloud</vt:lpstr>
      <vt:lpstr>Best Practices for Identity Management in the Cloud</vt:lpstr>
      <vt:lpstr>Cloud Services: Development and Future Trends</vt:lpstr>
      <vt:lpstr>Cloud Development Services </vt:lpstr>
      <vt:lpstr>Future Trends in Cloud Computing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Prof. Dr. Sudan Jha</dc:creator>
  <cp:lastModifiedBy>Prof. Dr. Sudan Jha</cp:lastModifiedBy>
  <cp:revision>471</cp:revision>
  <dcterms:created xsi:type="dcterms:W3CDTF">2024-04-09T12:08:16Z</dcterms:created>
  <dcterms:modified xsi:type="dcterms:W3CDTF">2024-07-07T16:06:42Z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